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6" r:id="rId3"/>
    <p:sldId id="262" r:id="rId4"/>
    <p:sldId id="278" r:id="rId5"/>
    <p:sldId id="264" r:id="rId6"/>
    <p:sldId id="260" r:id="rId7"/>
    <p:sldId id="279" r:id="rId8"/>
    <p:sldId id="277" r:id="rId9"/>
    <p:sldId id="280" r:id="rId10"/>
    <p:sldId id="265" r:id="rId11"/>
    <p:sldId id="257" r:id="rId12"/>
    <p:sldId id="267" r:id="rId13"/>
    <p:sldId id="269" r:id="rId14"/>
    <p:sldId id="270" r:id="rId15"/>
    <p:sldId id="268" r:id="rId16"/>
    <p:sldId id="258" r:id="rId17"/>
  </p:sldIdLst>
  <p:sldSz cx="9753600" cy="7315200"/>
  <p:notesSz cx="6858000" cy="9144000"/>
  <p:embeddedFontLst>
    <p:embeddedFont>
      <p:font typeface="League Spartan" panose="020B0604020202020204" charset="0"/>
      <p:regular r:id="rId18"/>
      <p:bold r:id="rId19"/>
    </p:embeddedFont>
    <p:embeddedFont>
      <p:font typeface="Poppins" panose="020B0604020202020204" charset="0"/>
      <p:regular r:id="rId20"/>
      <p:bold r:id="rId21"/>
      <p:italic r:id="rId22"/>
      <p:boldItalic r:id="rId23"/>
    </p:embeddedFont>
    <p:embeddedFont>
      <p:font typeface="Poppins Bold" panose="020B060402020202020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E86708-A803-0F7D-42A0-69F1A4F14F13}" v="11" dt="2025-07-29T08:34:54.676"/>
    <p1510:client id="{B0F0E9AD-1C6C-09A3-41BE-F49AFE19D33F}" v="11" dt="2025-07-29T09:29:04.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6a63c93a-9ae3-4316-b494-6371dab2e98e::" providerId="AD" clId="Web-{B0F0E9AD-1C6C-09A3-41BE-F49AFE19D33F}"/>
    <pc:docChg chg="modSld">
      <pc:chgData name="Guest User" userId="S::urn:spo:tenantanon#6a63c93a-9ae3-4316-b494-6371dab2e98e::" providerId="AD" clId="Web-{B0F0E9AD-1C6C-09A3-41BE-F49AFE19D33F}" dt="2025-07-29T09:29:01.764" v="8" actId="20577"/>
      <pc:docMkLst>
        <pc:docMk/>
      </pc:docMkLst>
      <pc:sldChg chg="modSp">
        <pc:chgData name="Guest User" userId="S::urn:spo:tenantanon#6a63c93a-9ae3-4316-b494-6371dab2e98e::" providerId="AD" clId="Web-{B0F0E9AD-1C6C-09A3-41BE-F49AFE19D33F}" dt="2025-07-29T09:29:01.764" v="8" actId="20577"/>
        <pc:sldMkLst>
          <pc:docMk/>
          <pc:sldMk cId="4175505364" sldId="280"/>
        </pc:sldMkLst>
        <pc:spChg chg="mod">
          <ac:chgData name="Guest User" userId="S::urn:spo:tenantanon#6a63c93a-9ae3-4316-b494-6371dab2e98e::" providerId="AD" clId="Web-{B0F0E9AD-1C6C-09A3-41BE-F49AFE19D33F}" dt="2025-07-29T09:29:01.764" v="8" actId="20577"/>
          <ac:spMkLst>
            <pc:docMk/>
            <pc:sldMk cId="4175505364" sldId="280"/>
            <ac:spMk id="44" creationId="{AA97E6C0-95D1-1445-56EE-404EBE86B6ED}"/>
          </ac:spMkLst>
        </pc:spChg>
      </pc:sldChg>
    </pc:docChg>
  </pc:docChgLst>
  <pc:docChgLst>
    <pc:chgData name="Guest User" userId="S::urn:spo:tenantanon#6a63c93a-9ae3-4316-b494-6371dab2e98e::" providerId="AD" clId="Web-{62E86708-A803-0F7D-42A0-69F1A4F14F13}"/>
    <pc:docChg chg="modSld">
      <pc:chgData name="Guest User" userId="S::urn:spo:tenantanon#6a63c93a-9ae3-4316-b494-6371dab2e98e::" providerId="AD" clId="Web-{62E86708-A803-0F7D-42A0-69F1A4F14F13}" dt="2025-07-29T08:34:54.676" v="10" actId="1076"/>
      <pc:docMkLst>
        <pc:docMk/>
      </pc:docMkLst>
      <pc:sldChg chg="modSp">
        <pc:chgData name="Guest User" userId="S::urn:spo:tenantanon#6a63c93a-9ae3-4316-b494-6371dab2e98e::" providerId="AD" clId="Web-{62E86708-A803-0F7D-42A0-69F1A4F14F13}" dt="2025-07-29T08:30:33.418" v="4" actId="1076"/>
        <pc:sldMkLst>
          <pc:docMk/>
          <pc:sldMk cId="3432212110" sldId="260"/>
        </pc:sldMkLst>
        <pc:spChg chg="mod">
          <ac:chgData name="Guest User" userId="S::urn:spo:tenantanon#6a63c93a-9ae3-4316-b494-6371dab2e98e::" providerId="AD" clId="Web-{62E86708-A803-0F7D-42A0-69F1A4F14F13}" dt="2025-07-29T08:30:33.418" v="4" actId="1076"/>
          <ac:spMkLst>
            <pc:docMk/>
            <pc:sldMk cId="3432212110" sldId="260"/>
            <ac:spMk id="44" creationId="{C1651E4C-2CC6-4B14-B2A9-9D7BF7C56631}"/>
          </ac:spMkLst>
        </pc:spChg>
      </pc:sldChg>
      <pc:sldChg chg="modSp">
        <pc:chgData name="Guest User" userId="S::urn:spo:tenantanon#6a63c93a-9ae3-4316-b494-6371dab2e98e::" providerId="AD" clId="Web-{62E86708-A803-0F7D-42A0-69F1A4F14F13}" dt="2025-07-29T08:34:54.676" v="10" actId="1076"/>
        <pc:sldMkLst>
          <pc:docMk/>
          <pc:sldMk cId="1839336154" sldId="262"/>
        </pc:sldMkLst>
        <pc:spChg chg="mod">
          <ac:chgData name="Guest User" userId="S::urn:spo:tenantanon#6a63c93a-9ae3-4316-b494-6371dab2e98e::" providerId="AD" clId="Web-{62E86708-A803-0F7D-42A0-69F1A4F14F13}" dt="2025-07-29T08:34:54.676" v="10" actId="1076"/>
          <ac:spMkLst>
            <pc:docMk/>
            <pc:sldMk cId="1839336154" sldId="262"/>
            <ac:spMk id="44" creationId="{3BB053D0-2CDF-B15C-E152-B57C8E12A5DF}"/>
          </ac:spMkLst>
        </pc:spChg>
      </pc:sldChg>
      <pc:sldChg chg="modSp">
        <pc:chgData name="Guest User" userId="S::urn:spo:tenantanon#6a63c93a-9ae3-4316-b494-6371dab2e98e::" providerId="AD" clId="Web-{62E86708-A803-0F7D-42A0-69F1A4F14F13}" dt="2025-07-29T08:31:23.529" v="6" actId="1076"/>
        <pc:sldMkLst>
          <pc:docMk/>
          <pc:sldMk cId="2403411294" sldId="264"/>
        </pc:sldMkLst>
        <pc:spChg chg="mod">
          <ac:chgData name="Guest User" userId="S::urn:spo:tenantanon#6a63c93a-9ae3-4316-b494-6371dab2e98e::" providerId="AD" clId="Web-{62E86708-A803-0F7D-42A0-69F1A4F14F13}" dt="2025-07-29T08:31:23.529" v="6" actId="1076"/>
          <ac:spMkLst>
            <pc:docMk/>
            <pc:sldMk cId="2403411294" sldId="264"/>
            <ac:spMk id="44" creationId="{190DDAB7-FD40-5526-CEDB-71A8F7149325}"/>
          </ac:spMkLst>
        </pc:spChg>
      </pc:sldChg>
      <pc:sldChg chg="modSp">
        <pc:chgData name="Guest User" userId="S::urn:spo:tenantanon#6a63c93a-9ae3-4316-b494-6371dab2e98e::" providerId="AD" clId="Web-{62E86708-A803-0F7D-42A0-69F1A4F14F13}" dt="2025-07-29T08:32:42.781" v="8" actId="1076"/>
        <pc:sldMkLst>
          <pc:docMk/>
          <pc:sldMk cId="2726486173" sldId="278"/>
        </pc:sldMkLst>
        <pc:spChg chg="mod">
          <ac:chgData name="Guest User" userId="S::urn:spo:tenantanon#6a63c93a-9ae3-4316-b494-6371dab2e98e::" providerId="AD" clId="Web-{62E86708-A803-0F7D-42A0-69F1A4F14F13}" dt="2025-07-29T08:32:42.781" v="8" actId="1076"/>
          <ac:spMkLst>
            <pc:docMk/>
            <pc:sldMk cId="2726486173" sldId="278"/>
            <ac:spMk id="30" creationId="{1FC7529E-A128-44E6-BCD6-19AAAF84400B}"/>
          </ac:spMkLst>
        </pc:spChg>
        <pc:grpChg chg="mod">
          <ac:chgData name="Guest User" userId="S::urn:spo:tenantanon#6a63c93a-9ae3-4316-b494-6371dab2e98e::" providerId="AD" clId="Web-{62E86708-A803-0F7D-42A0-69F1A4F14F13}" dt="2025-07-29T08:29:08.634" v="1" actId="1076"/>
          <ac:grpSpMkLst>
            <pc:docMk/>
            <pc:sldMk cId="2726486173" sldId="278"/>
            <ac:grpSpMk id="26" creationId="{4AE32C30-AE26-2CB7-9B1B-E59589362243}"/>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hyperlink" Target="mailto:Raphi.maake@dmre.gov.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p:cNvGrpSpPr/>
          <p:nvPr/>
        </p:nvGrpSpPr>
        <p:grpSpPr>
          <a:xfrm>
            <a:off x="-18086" y="6048992"/>
            <a:ext cx="2456485" cy="1254307"/>
            <a:chOff x="0" y="0"/>
            <a:chExt cx="3386747" cy="1689140"/>
          </a:xfrm>
        </p:grpSpPr>
        <p:sp>
          <p:nvSpPr>
            <p:cNvPr id="5" name="Freeform 5"/>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p:cNvGrpSpPr/>
          <p:nvPr/>
        </p:nvGrpSpPr>
        <p:grpSpPr>
          <a:xfrm>
            <a:off x="6995341" y="704"/>
            <a:ext cx="2758249" cy="4456367"/>
            <a:chOff x="0" y="0"/>
            <a:chExt cx="3677666" cy="5941822"/>
          </a:xfrm>
        </p:grpSpPr>
        <p:sp>
          <p:nvSpPr>
            <p:cNvPr id="8" name="Freeform 8"/>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p:cNvGrpSpPr/>
          <p:nvPr/>
        </p:nvGrpSpPr>
        <p:grpSpPr>
          <a:xfrm>
            <a:off x="7239571" y="15515"/>
            <a:ext cx="2514028" cy="4024789"/>
            <a:chOff x="0" y="0"/>
            <a:chExt cx="3352037" cy="5366386"/>
          </a:xfrm>
        </p:grpSpPr>
        <p:sp>
          <p:nvSpPr>
            <p:cNvPr id="10" name="Freeform 10"/>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p:cNvGrpSpPr/>
          <p:nvPr/>
        </p:nvGrpSpPr>
        <p:grpSpPr>
          <a:xfrm>
            <a:off x="8015183" y="1296875"/>
            <a:ext cx="1372171" cy="1372172"/>
            <a:chOff x="0" y="0"/>
            <a:chExt cx="1829562" cy="1829563"/>
          </a:xfrm>
        </p:grpSpPr>
        <p:sp>
          <p:nvSpPr>
            <p:cNvPr id="14" name="Freeform 14"/>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p:cNvGrpSpPr/>
          <p:nvPr/>
        </p:nvGrpSpPr>
        <p:grpSpPr>
          <a:xfrm>
            <a:off x="8015183" y="2880530"/>
            <a:ext cx="1372171" cy="1372171"/>
            <a:chOff x="0" y="0"/>
            <a:chExt cx="1829562" cy="1829562"/>
          </a:xfrm>
        </p:grpSpPr>
        <p:sp>
          <p:nvSpPr>
            <p:cNvPr id="16" name="Freeform 16"/>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p:cNvGrpSpPr/>
          <p:nvPr/>
        </p:nvGrpSpPr>
        <p:grpSpPr>
          <a:xfrm>
            <a:off x="7760677" y="5669002"/>
            <a:ext cx="1902329" cy="283210"/>
            <a:chOff x="0" y="0"/>
            <a:chExt cx="2536439" cy="377613"/>
          </a:xfrm>
        </p:grpSpPr>
        <p:sp>
          <p:nvSpPr>
            <p:cNvPr id="18" name="Freeform 18"/>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01</a:t>
              </a:r>
            </a:p>
          </p:txBody>
        </p:sp>
      </p:grpSp>
      <p:grpSp>
        <p:nvGrpSpPr>
          <p:cNvPr id="20" name="Group 20"/>
          <p:cNvGrpSpPr/>
          <p:nvPr/>
        </p:nvGrpSpPr>
        <p:grpSpPr>
          <a:xfrm>
            <a:off x="430512" y="1266208"/>
            <a:ext cx="6955171" cy="976314"/>
            <a:chOff x="0" y="0"/>
            <a:chExt cx="9273561" cy="1301752"/>
          </a:xfrm>
        </p:grpSpPr>
        <p:sp>
          <p:nvSpPr>
            <p:cNvPr id="21" name="Freeform 21"/>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p:cNvSpPr txBox="1"/>
            <p:nvPr/>
          </p:nvSpPr>
          <p:spPr>
            <a:xfrm>
              <a:off x="0" y="47625"/>
              <a:ext cx="9273561" cy="1254127"/>
            </a:xfrm>
            <a:prstGeom prst="rect">
              <a:avLst/>
            </a:prstGeom>
          </p:spPr>
          <p:txBody>
            <a:bodyPr lIns="0" tIns="0" rIns="0" bIns="0" rtlCol="0" anchor="t"/>
            <a:lstStyle/>
            <a:p>
              <a:pPr algn="ctr">
                <a:lnSpc>
                  <a:spcPts val="2817"/>
                </a:lnSpc>
              </a:pPr>
              <a:r>
                <a:rPr lang="en-US" sz="2790">
                  <a:solidFill>
                    <a:srgbClr val="F5A400"/>
                  </a:solidFill>
                  <a:latin typeface="League Spartan"/>
                  <a:ea typeface="League Spartan"/>
                  <a:cs typeface="League Spartan"/>
                  <a:sym typeface="League Spartan"/>
                </a:rPr>
                <a:t>DEPARTMENT OF MINERAL AND PETROLEUM RESOURCES </a:t>
              </a:r>
            </a:p>
          </p:txBody>
        </p:sp>
      </p:grpSp>
      <p:sp>
        <p:nvSpPr>
          <p:cNvPr id="24" name="Freeform 24"/>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grpSp>
        <p:nvGrpSpPr>
          <p:cNvPr id="26" name="Group 26"/>
          <p:cNvGrpSpPr/>
          <p:nvPr/>
        </p:nvGrpSpPr>
        <p:grpSpPr>
          <a:xfrm>
            <a:off x="493808" y="2930703"/>
            <a:ext cx="6358250" cy="1176457"/>
            <a:chOff x="0" y="-47625"/>
            <a:chExt cx="8477667" cy="1568610"/>
          </a:xfrm>
        </p:grpSpPr>
        <p:sp>
          <p:nvSpPr>
            <p:cNvPr id="27" name="Freeform 27"/>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28" name="TextBox 28"/>
            <p:cNvSpPr txBox="1"/>
            <p:nvPr/>
          </p:nvSpPr>
          <p:spPr>
            <a:xfrm>
              <a:off x="0" y="-47625"/>
              <a:ext cx="8477667" cy="1568610"/>
            </a:xfrm>
            <a:prstGeom prst="rect">
              <a:avLst/>
            </a:prstGeom>
          </p:spPr>
          <p:txBody>
            <a:bodyPr lIns="0" tIns="0" rIns="0" bIns="0" rtlCol="0" anchor="t"/>
            <a:lstStyle/>
            <a:p>
              <a:pPr algn="ctr">
                <a:lnSpc>
                  <a:spcPct val="150000"/>
                </a:lnSpc>
              </a:pPr>
              <a:r>
                <a:rPr lang="en-US" sz="2400">
                  <a:solidFill>
                    <a:srgbClr val="000000"/>
                  </a:solidFill>
                  <a:latin typeface="Arial" panose="020B0604020202020204" pitchFamily="34" charset="0"/>
                  <a:ea typeface="Poppins"/>
                  <a:cs typeface="Arial" panose="020B0604020202020204" pitchFamily="34" charset="0"/>
                  <a:sym typeface="Poppins"/>
                </a:rPr>
                <a:t>FUEL PRICNG MECHANISM IN </a:t>
              </a:r>
            </a:p>
            <a:p>
              <a:pPr algn="ctr">
                <a:lnSpc>
                  <a:spcPct val="150000"/>
                </a:lnSpc>
              </a:pPr>
              <a:r>
                <a:rPr lang="en-US" sz="2400">
                  <a:solidFill>
                    <a:srgbClr val="000000"/>
                  </a:solidFill>
                  <a:latin typeface="Arial" panose="020B0604020202020204" pitchFamily="34" charset="0"/>
                  <a:ea typeface="Poppins"/>
                  <a:cs typeface="Arial" panose="020B0604020202020204" pitchFamily="34" charset="0"/>
                  <a:sym typeface="Poppins"/>
                </a:rPr>
                <a:t>SOUTH AFRICA</a:t>
              </a:r>
            </a:p>
          </p:txBody>
        </p:sp>
      </p:grpSp>
      <p:grpSp>
        <p:nvGrpSpPr>
          <p:cNvPr id="29" name="Group 29"/>
          <p:cNvGrpSpPr/>
          <p:nvPr/>
        </p:nvGrpSpPr>
        <p:grpSpPr>
          <a:xfrm>
            <a:off x="632842" y="5147084"/>
            <a:ext cx="3329558" cy="547575"/>
            <a:chOff x="0" y="0"/>
            <a:chExt cx="2942676" cy="561668"/>
          </a:xfrm>
        </p:grpSpPr>
        <p:sp>
          <p:nvSpPr>
            <p:cNvPr id="30" name="Freeform 30"/>
            <p:cNvSpPr/>
            <p:nvPr/>
          </p:nvSpPr>
          <p:spPr>
            <a:xfrm>
              <a:off x="0" y="0"/>
              <a:ext cx="2942676" cy="561668"/>
            </a:xfrm>
            <a:custGeom>
              <a:avLst/>
              <a:gdLst/>
              <a:ahLst/>
              <a:cxnLst/>
              <a:rect l="l" t="t" r="r" b="b"/>
              <a:pathLst>
                <a:path w="2942676" h="561668">
                  <a:moveTo>
                    <a:pt x="0" y="0"/>
                  </a:moveTo>
                  <a:lnTo>
                    <a:pt x="2942676" y="0"/>
                  </a:lnTo>
                  <a:lnTo>
                    <a:pt x="2942676" y="561668"/>
                  </a:lnTo>
                  <a:lnTo>
                    <a:pt x="0" y="561668"/>
                  </a:lnTo>
                  <a:close/>
                </a:path>
              </a:pathLst>
            </a:custGeom>
            <a:solidFill>
              <a:srgbClr val="146737"/>
            </a:solidFill>
          </p:spPr>
          <p:txBody>
            <a:bodyPr/>
            <a:lstStyle/>
            <a:p>
              <a:endParaRPr lang="en-US"/>
            </a:p>
          </p:txBody>
        </p:sp>
        <p:sp>
          <p:nvSpPr>
            <p:cNvPr id="31" name="TextBox 31"/>
            <p:cNvSpPr txBox="1"/>
            <p:nvPr/>
          </p:nvSpPr>
          <p:spPr>
            <a:xfrm>
              <a:off x="0" y="-47625"/>
              <a:ext cx="2942676" cy="609293"/>
            </a:xfrm>
            <a:prstGeom prst="rect">
              <a:avLst/>
            </a:prstGeom>
          </p:spPr>
          <p:txBody>
            <a:bodyPr lIns="50800" tIns="50800" rIns="50800" bIns="50800" rtlCol="0" anchor="ctr"/>
            <a:lstStyle/>
            <a:p>
              <a:pPr algn="ctr">
                <a:lnSpc>
                  <a:spcPts val="2566"/>
                </a:lnSpc>
              </a:pPr>
              <a:endParaRPr/>
            </a:p>
          </p:txBody>
        </p:sp>
      </p:grpSp>
      <p:grpSp>
        <p:nvGrpSpPr>
          <p:cNvPr id="32" name="Group 32"/>
          <p:cNvGrpSpPr/>
          <p:nvPr/>
        </p:nvGrpSpPr>
        <p:grpSpPr>
          <a:xfrm>
            <a:off x="291478" y="5218543"/>
            <a:ext cx="404659" cy="404659"/>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34" name="TextBox 34"/>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sp>
        <p:nvSpPr>
          <p:cNvPr id="36" name="TextBox 36"/>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p:cNvGrpSpPr/>
          <p:nvPr/>
        </p:nvGrpSpPr>
        <p:grpSpPr>
          <a:xfrm>
            <a:off x="430512" y="78156"/>
            <a:ext cx="1533230" cy="547575"/>
            <a:chOff x="0" y="0"/>
            <a:chExt cx="2044306" cy="730100"/>
          </a:xfrm>
        </p:grpSpPr>
        <p:grpSp>
          <p:nvGrpSpPr>
            <p:cNvPr id="38" name="Group 38"/>
            <p:cNvGrpSpPr/>
            <p:nvPr/>
          </p:nvGrpSpPr>
          <p:grpSpPr>
            <a:xfrm>
              <a:off x="269773" y="0"/>
              <a:ext cx="1774534" cy="730100"/>
              <a:chOff x="0" y="0"/>
              <a:chExt cx="1365153" cy="561668"/>
            </a:xfrm>
          </p:grpSpPr>
          <p:sp>
            <p:nvSpPr>
              <p:cNvPr id="39" name="Freeform 39"/>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p:cNvGrpSpPr/>
            <p:nvPr/>
          </p:nvGrpSpPr>
          <p:grpSpPr>
            <a:xfrm>
              <a:off x="0" y="95277"/>
              <a:ext cx="539546" cy="539546"/>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D455E-EA91-FB6C-473F-A513586F3CF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D945BA-3A30-4C09-2F03-4A30F3B948EB}"/>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AB5B8E09-1704-905D-7F7A-00EBC7CC514E}"/>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AC3E09D8-0A85-BCBB-EFC4-EBF5D79262D3}"/>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7A244368-C31A-B78C-B8C3-A68AEA05CA0B}"/>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008818A7-8AFD-3432-A304-8537BE14AEA8}"/>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798E70F1-C3FA-5684-0D86-BF60B992AD2B}"/>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CDFBCCB2-0320-63CC-A1F3-054B79BC2417}"/>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a:extLst>
              <a:ext uri="{FF2B5EF4-FFF2-40B4-BE49-F238E27FC236}">
                <a16:creationId xmlns:a16="http://schemas.microsoft.com/office/drawing/2014/main" id="{14690000-5797-30DB-C659-5D686A9C0410}"/>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1494CBFD-B646-FEA1-6A03-2FDBEC1CB2BF}"/>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a:extLst>
              <a:ext uri="{FF2B5EF4-FFF2-40B4-BE49-F238E27FC236}">
                <a16:creationId xmlns:a16="http://schemas.microsoft.com/office/drawing/2014/main" id="{AF95CF41-ACD2-7FE7-0C81-3AFBD204F250}"/>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A248D4E5-91CE-7415-A4BD-F22F4852BF6F}"/>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a:extLst>
              <a:ext uri="{FF2B5EF4-FFF2-40B4-BE49-F238E27FC236}">
                <a16:creationId xmlns:a16="http://schemas.microsoft.com/office/drawing/2014/main" id="{D68924AE-82B1-4310-5DBF-8645642D0243}"/>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826101DB-03DD-3C8D-EEB9-6F97CEE06F49}"/>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a:extLst>
              <a:ext uri="{FF2B5EF4-FFF2-40B4-BE49-F238E27FC236}">
                <a16:creationId xmlns:a16="http://schemas.microsoft.com/office/drawing/2014/main" id="{BBA34234-2DF7-EC7E-F68E-21706415EEED}"/>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F402AC8B-FB21-135F-8796-DA2FB97FFD0D}"/>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a:extLst>
              <a:ext uri="{FF2B5EF4-FFF2-40B4-BE49-F238E27FC236}">
                <a16:creationId xmlns:a16="http://schemas.microsoft.com/office/drawing/2014/main" id="{DB499B8B-4C5F-2D36-13CD-1E5C7E944701}"/>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307C7B28-16DA-592B-1BB1-D54EC7183A3F}"/>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5BE1C20E-F484-7936-EB82-22152C421FFE}"/>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02</a:t>
              </a:r>
            </a:p>
          </p:txBody>
        </p:sp>
      </p:grpSp>
      <p:grpSp>
        <p:nvGrpSpPr>
          <p:cNvPr id="20" name="Group 20">
            <a:extLst>
              <a:ext uri="{FF2B5EF4-FFF2-40B4-BE49-F238E27FC236}">
                <a16:creationId xmlns:a16="http://schemas.microsoft.com/office/drawing/2014/main" id="{169B0E20-618E-9156-FB27-FAB655F5EC31}"/>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9704979F-E980-4543-FCBE-93DC4CE09223}"/>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a:extLst>
                <a:ext uri="{FF2B5EF4-FFF2-40B4-BE49-F238E27FC236}">
                  <a16:creationId xmlns:a16="http://schemas.microsoft.com/office/drawing/2014/main" id="{CF9C1E30-EEC3-02B7-5BFB-961ACEC491D0}"/>
                </a:ext>
              </a:extLst>
            </p:cNvPr>
            <p:cNvSpPr txBox="1"/>
            <p:nvPr/>
          </p:nvSpPr>
          <p:spPr>
            <a:xfrm>
              <a:off x="198824" y="-842643"/>
              <a:ext cx="9273561" cy="1896577"/>
            </a:xfrm>
            <a:prstGeom prst="rect">
              <a:avLst/>
            </a:prstGeom>
          </p:spPr>
          <p:txBody>
            <a:bodyPr lIns="0" tIns="0" rIns="0" bIns="0" rtlCol="0" anchor="t"/>
            <a:lstStyle/>
            <a:p>
              <a:pPr algn="l">
                <a:lnSpc>
                  <a:spcPct val="150000"/>
                </a:lnSpc>
              </a:pPr>
              <a:endParaRPr lang="en-US" sz="2790">
                <a:solidFill>
                  <a:srgbClr val="F5A400"/>
                </a:solidFill>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64C3BBD5-5F94-5D01-DF31-A3FD0953A38B}"/>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grpSp>
        <p:nvGrpSpPr>
          <p:cNvPr id="26" name="Group 26">
            <a:extLst>
              <a:ext uri="{FF2B5EF4-FFF2-40B4-BE49-F238E27FC236}">
                <a16:creationId xmlns:a16="http://schemas.microsoft.com/office/drawing/2014/main" id="{564E2DA7-2F57-5436-DF30-8D58EFE6A9AB}"/>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22BFCB2A-126C-2F07-2BE4-C0EFCFDA87CC}"/>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28" name="TextBox 28">
              <a:extLst>
                <a:ext uri="{FF2B5EF4-FFF2-40B4-BE49-F238E27FC236}">
                  <a16:creationId xmlns:a16="http://schemas.microsoft.com/office/drawing/2014/main" id="{614EE577-2434-5F08-3014-A2FD370F4FC4}"/>
                </a:ext>
              </a:extLst>
            </p:cNvPr>
            <p:cNvSpPr txBox="1"/>
            <p:nvPr/>
          </p:nvSpPr>
          <p:spPr>
            <a:xfrm>
              <a:off x="371104" y="-188124"/>
              <a:ext cx="8079424" cy="847704"/>
            </a:xfrm>
            <a:prstGeom prst="rect">
              <a:avLst/>
            </a:prstGeom>
          </p:spPr>
          <p:txBody>
            <a:bodyPr lIns="0" tIns="0" rIns="0" bIns="0" rtlCol="0" anchor="t"/>
            <a:lstStyle/>
            <a:p>
              <a:pPr algn="l">
                <a:lnSpc>
                  <a:spcPct val="200000"/>
                </a:lnSpc>
              </a:pPr>
              <a:endParaRPr lang="en-US" sz="1667">
                <a:solidFill>
                  <a:srgbClr val="000000"/>
                </a:solidFill>
                <a:latin typeface="Poppins"/>
                <a:ea typeface="Poppins"/>
                <a:cs typeface="Poppins"/>
                <a:sym typeface="Poppins"/>
              </a:endParaRPr>
            </a:p>
          </p:txBody>
        </p:sp>
      </p:grpSp>
      <p:sp>
        <p:nvSpPr>
          <p:cNvPr id="36" name="TextBox 36">
            <a:extLst>
              <a:ext uri="{FF2B5EF4-FFF2-40B4-BE49-F238E27FC236}">
                <a16:creationId xmlns:a16="http://schemas.microsoft.com/office/drawing/2014/main" id="{D8B7C332-9314-131F-1B6D-BC4530937225}"/>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EC9EBC4B-7AD6-CF72-DD21-5991B7DF8DCF}"/>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795412B9-324D-DDFF-EEE1-245BC6C34428}"/>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E2465A74-23B6-DAE8-C470-45B5394990BF}"/>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46D38151-CBEC-8372-4AC0-965F4DE85158}"/>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6301D895-419D-4152-FF07-0F0CD57F7B87}"/>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B58FD108-9DB7-36AC-692A-474DAF2723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6FE65B0F-ABD6-402F-00C9-9E2D82838BA6}"/>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66198C90-34AA-1D58-BCC8-EFC9ACCCB79E}"/>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
        <p:nvSpPr>
          <p:cNvPr id="25" name="TextBox 24">
            <a:extLst>
              <a:ext uri="{FF2B5EF4-FFF2-40B4-BE49-F238E27FC236}">
                <a16:creationId xmlns:a16="http://schemas.microsoft.com/office/drawing/2014/main" id="{4B5D89F0-96CE-C367-9D69-B6CA4BF44E6E}"/>
              </a:ext>
            </a:extLst>
          </p:cNvPr>
          <p:cNvSpPr txBox="1"/>
          <p:nvPr/>
        </p:nvSpPr>
        <p:spPr>
          <a:xfrm>
            <a:off x="2453180" y="7025"/>
            <a:ext cx="4908884" cy="707886"/>
          </a:xfrm>
          <a:prstGeom prst="rect">
            <a:avLst/>
          </a:prstGeom>
          <a:noFill/>
        </p:spPr>
        <p:txBody>
          <a:bodyPr wrap="square">
            <a:spAutoFit/>
          </a:bodyPr>
          <a:lstStyle/>
          <a:p>
            <a:r>
              <a:rPr lang="en-GB" sz="4000" b="1">
                <a:solidFill>
                  <a:srgbClr val="000000"/>
                </a:solidFill>
                <a:effectLst>
                  <a:outerShdw blurRad="38100" dist="38100" dir="2700000" algn="tl">
                    <a:srgbClr val="FFFFFF"/>
                  </a:outerShdw>
                </a:effectLst>
                <a:latin typeface="Calibri"/>
                <a:ea typeface="+mj-ea"/>
                <a:cs typeface="+mj-cs"/>
              </a:rPr>
              <a:t>O</a:t>
            </a:r>
            <a:r>
              <a:rPr lang="en-ZA" sz="4000" b="1" err="1">
                <a:solidFill>
                  <a:srgbClr val="000000"/>
                </a:solidFill>
                <a:effectLst>
                  <a:outerShdw blurRad="38100" dist="38100" dir="2700000" algn="tl">
                    <a:srgbClr val="FFFFFF"/>
                  </a:outerShdw>
                </a:effectLst>
                <a:latin typeface="Calibri"/>
                <a:ea typeface="+mj-ea"/>
                <a:cs typeface="+mj-cs"/>
              </a:rPr>
              <a:t>utline</a:t>
            </a:r>
            <a:endParaRPr lang="en-ZA"/>
          </a:p>
        </p:txBody>
      </p:sp>
      <p:sp>
        <p:nvSpPr>
          <p:cNvPr id="44" name="TextBox 43">
            <a:extLst>
              <a:ext uri="{FF2B5EF4-FFF2-40B4-BE49-F238E27FC236}">
                <a16:creationId xmlns:a16="http://schemas.microsoft.com/office/drawing/2014/main" id="{C51E2EC3-26B3-CA98-2BF2-3C72E0AB300A}"/>
              </a:ext>
            </a:extLst>
          </p:cNvPr>
          <p:cNvSpPr txBox="1"/>
          <p:nvPr/>
        </p:nvSpPr>
        <p:spPr>
          <a:xfrm>
            <a:off x="42183" y="872859"/>
            <a:ext cx="7905001" cy="3797963"/>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Petrol, </a:t>
            </a:r>
            <a:r>
              <a:rPr kumimoji="0" lang="en-GB" sz="2800" b="0" i="0" u="none" strike="noStrike" kern="0" cap="none" spc="0" normalizeH="0" baseline="0" noProof="0" err="1">
                <a:ln>
                  <a:noFill/>
                </a:ln>
                <a:solidFill>
                  <a:prstClr val="black"/>
                </a:solidFill>
                <a:effectLst/>
                <a:uLnTx/>
                <a:uFillTx/>
                <a:latin typeface="Calibri" panose="020F0502020204030204"/>
                <a:ea typeface="+mn-ea"/>
                <a:cs typeface="+mn-cs"/>
              </a:rPr>
              <a:t>LPGas</a:t>
            </a: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 and IP </a:t>
            </a:r>
            <a:r>
              <a:rPr lang="en-GB" sz="2800" kern="0">
                <a:solidFill>
                  <a:prstClr val="black"/>
                </a:solidFill>
                <a:latin typeface="Calibri" panose="020F0502020204030204"/>
              </a:rPr>
              <a:t>prices are regulated</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Basic Fuel Price (BFP) Working Rules</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Regulatory Accounting System (RAS) </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Composition of the pump price </a:t>
            </a:r>
            <a:endParaRPr lang="en-ZA" sz="2400" kern="0">
              <a:solidFill>
                <a:srgbClr val="0070C0"/>
              </a:solidFill>
              <a:latin typeface="Calibri" panose="020F0502020204030204"/>
            </a:endParaRP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Emerging Risks</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Maximum Refinery Gate Price (MRGP)</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Maximum Retail Price</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Conclusion</a:t>
            </a:r>
            <a:endParaRPr lang="en-GB" sz="2800" kern="0">
              <a:solidFill>
                <a:prstClr val="black"/>
              </a:solidFill>
              <a:latin typeface="Calibri" panose="020F0502020204030204"/>
            </a:endParaRPr>
          </a:p>
        </p:txBody>
      </p:sp>
    </p:spTree>
    <p:extLst>
      <p:ext uri="{BB962C8B-B14F-4D97-AF65-F5344CB8AC3E}">
        <p14:creationId xmlns:p14="http://schemas.microsoft.com/office/powerpoint/2010/main" val="846268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2E560-973A-0BF4-239E-D938D212323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E4970D-355C-D5FF-3AB5-9B4AC4219E05}"/>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DE4174C-1F2C-A416-4D59-5491CD5A670F}"/>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B30F4CD4-E28C-5DD1-4B73-AD101C1D158F}"/>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B1869A4B-7540-2878-A86A-40A0540B1BB2}"/>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8770C92F-F030-3DEF-3D0D-B14F747403BB}"/>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AEC98603-A86F-1B36-CF1C-3799593CFF09}"/>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D7DE1444-DBB3-A787-AAF5-B9DFDBE2B079}"/>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B4CC258D-2C51-4E3C-F075-4FACB7438FC0}"/>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AF101D85-09C2-6650-DE4C-88C09C238D67}"/>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C77D8E84-EB3C-B654-D4DD-770ACEFBE947}"/>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B45A5B6D-0B9E-96A1-6537-50B779A8E714}"/>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41E333E2-F526-751A-842E-C5F718E2F06E}"/>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D5A016F3-6575-8C79-0EFE-766CF63C55BA}"/>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BFB8366F-1FF2-D8BE-A0CB-A2C0D6C288BB}"/>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BC61D583-8878-B879-FED4-3151AFDA0B74}"/>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0C26C6E1-06F9-E66D-880A-A9B2AE33DD3C}"/>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BD984120-4CC2-F247-AF0E-FA6C69EAA2FB}"/>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D89CB4B7-80B2-B296-A8D4-B13A385D3427}"/>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03</a:t>
              </a:r>
            </a:p>
          </p:txBody>
        </p:sp>
      </p:grpSp>
      <p:grpSp>
        <p:nvGrpSpPr>
          <p:cNvPr id="20" name="Group 20">
            <a:extLst>
              <a:ext uri="{FF2B5EF4-FFF2-40B4-BE49-F238E27FC236}">
                <a16:creationId xmlns:a16="http://schemas.microsoft.com/office/drawing/2014/main" id="{78B6F6B9-674B-7239-9A02-25DD9ACC4BCC}"/>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4564F5B5-D32B-4E44-7AA5-21BF999F1F04}"/>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097F5632-13E3-561E-1594-48AD42CC39F0}"/>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2979C8CF-B5BA-2A41-4545-20FB7037723D}"/>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DC06F695-4588-11F7-A385-D06EA9899DC7}"/>
              </a:ext>
            </a:extLst>
          </p:cNvPr>
          <p:cNvGrpSpPr/>
          <p:nvPr/>
        </p:nvGrpSpPr>
        <p:grpSpPr>
          <a:xfrm>
            <a:off x="122393" y="1216930"/>
            <a:ext cx="7481557" cy="4801396"/>
            <a:chOff x="0" y="-188124"/>
            <a:chExt cx="8477667" cy="1134311"/>
          </a:xfrm>
        </p:grpSpPr>
        <p:sp>
          <p:nvSpPr>
            <p:cNvPr id="27" name="Freeform 27">
              <a:extLst>
                <a:ext uri="{FF2B5EF4-FFF2-40B4-BE49-F238E27FC236}">
                  <a16:creationId xmlns:a16="http://schemas.microsoft.com/office/drawing/2014/main" id="{6AC86F9A-649B-76FF-E160-885C3FC3E639}"/>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2269D58A-FC3D-C978-D925-FD13AAE9D966}"/>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B1AED254-5A14-BEF5-2683-8F2D516E975B}"/>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55B9FEE2-F9E5-BCD5-2D1C-A3D374A641F3}"/>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9351A6A9-8223-5F3F-E7DF-8634B3ED5D01}"/>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EE2132E8-FC83-B060-226C-DDDEB2EB27B4}"/>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6468171E-8A7F-E475-F81E-897BA2E83518}"/>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0DD39E14-A8BB-531B-B245-E369EA6EDE35}"/>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6A0F8E9D-DD85-3BF1-F3C9-D6F14055CE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C9057899-4C44-B43D-264B-8D92FDA70572}"/>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38B89286-0B79-2B39-BB56-21B172033BBC}"/>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3F3BD2E2-3DDC-47A2-2EEB-EA1A3A9C47B1}"/>
              </a:ext>
            </a:extLst>
          </p:cNvPr>
          <p:cNvSpPr txBox="1"/>
          <p:nvPr/>
        </p:nvSpPr>
        <p:spPr>
          <a:xfrm>
            <a:off x="2109061" y="19330"/>
            <a:ext cx="49088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Policy Framework</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3BB053D0-2CDF-B15C-E152-B57C8E12A5DF}"/>
              </a:ext>
            </a:extLst>
          </p:cNvPr>
          <p:cNvSpPr txBox="1"/>
          <p:nvPr/>
        </p:nvSpPr>
        <p:spPr>
          <a:xfrm>
            <a:off x="102218" y="1914515"/>
            <a:ext cx="7929659" cy="3305520"/>
          </a:xfrm>
          <a:prstGeom prst="rect">
            <a:avLst/>
          </a:prstGeom>
          <a:noFill/>
        </p:spPr>
        <p:txBody>
          <a:bodyPr wrap="square">
            <a:spAutoFit/>
          </a:bodyPr>
          <a:lstStyle/>
          <a:p>
            <a:pPr marL="231775" marR="0" lvl="0"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b="1">
                <a:solidFill>
                  <a:prstClr val="black"/>
                </a:solidFill>
                <a:latin typeface="Arial" pitchFamily="34" charset="0"/>
                <a:cs typeface="Arial" pitchFamily="34" charset="0"/>
              </a:rPr>
              <a:t>Determination of the</a:t>
            </a:r>
            <a:r>
              <a:rPr kumimoji="0" lang="en-US" b="1" i="0" u="none" strike="noStrike" kern="1200" cap="none" spc="0" normalizeH="0" baseline="0" noProof="0">
                <a:ln>
                  <a:noFill/>
                </a:ln>
                <a:solidFill>
                  <a:prstClr val="black"/>
                </a:solidFill>
                <a:effectLst/>
                <a:uLnTx/>
                <a:uFillTx/>
                <a:latin typeface="Arial" pitchFamily="34" charset="0"/>
                <a:ea typeface="+mn-ea"/>
                <a:cs typeface="Arial" pitchFamily="34" charset="0"/>
              </a:rPr>
              <a:t> fuel prices</a:t>
            </a:r>
          </a:p>
          <a:p>
            <a:pPr marL="463550" marR="0" lvl="1"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Petrol, </a:t>
            </a:r>
            <a:r>
              <a:rPr lang="en-US" err="1">
                <a:solidFill>
                  <a:prstClr val="black"/>
                </a:solidFill>
                <a:latin typeface="Arial" pitchFamily="34" charset="0"/>
                <a:cs typeface="Arial" pitchFamily="34" charset="0"/>
              </a:rPr>
              <a:t>LPGas</a:t>
            </a: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and illuminating paraffin (IP) </a:t>
            </a:r>
            <a:endParaRPr kumimoji="0" lang="en-US" b="0" i="0" u="none" strike="noStrike" kern="1200" cap="none" spc="0" normalizeH="0" baseline="0" noProof="0">
              <a:ln>
                <a:noFill/>
              </a:ln>
              <a:solidFill>
                <a:srgbClr val="FF0000"/>
              </a:solidFill>
              <a:effectLst/>
              <a:uLnTx/>
              <a:uFillTx/>
              <a:latin typeface="Arial" pitchFamily="34" charset="0"/>
              <a:ea typeface="+mn-ea"/>
              <a:cs typeface="Arial" pitchFamily="34" charset="0"/>
            </a:endParaRPr>
          </a:p>
          <a:p>
            <a:pPr marL="463550" marR="0" lvl="1"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solidFill>
                  <a:prstClr val="black"/>
                </a:solidFill>
                <a:latin typeface="Arial" pitchFamily="34" charset="0"/>
                <a:cs typeface="Arial" pitchFamily="34" charset="0"/>
              </a:rPr>
              <a:t>Diesel prices are </a:t>
            </a:r>
            <a:r>
              <a:rPr lang="en-US" b="1">
                <a:solidFill>
                  <a:prstClr val="black"/>
                </a:solidFill>
                <a:latin typeface="Arial" pitchFamily="34" charset="0"/>
                <a:cs typeface="Arial" pitchFamily="34" charset="0"/>
              </a:rPr>
              <a:t>not</a:t>
            </a:r>
            <a:r>
              <a:rPr lang="en-US">
                <a:solidFill>
                  <a:prstClr val="black"/>
                </a:solidFill>
                <a:latin typeface="Arial" pitchFamily="34" charset="0"/>
                <a:cs typeface="Arial" pitchFamily="34" charset="0"/>
              </a:rPr>
              <a:t> regulated</a:t>
            </a:r>
            <a:endPar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a:p>
            <a:pPr marL="231775" marR="0" lvl="0"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b="1" i="0" u="none" strike="noStrike" kern="1200" cap="none" spc="0" normalizeH="0" baseline="0" noProof="0">
                <a:ln>
                  <a:noFill/>
                </a:ln>
                <a:solidFill>
                  <a:prstClr val="black"/>
                </a:solidFill>
                <a:effectLst/>
                <a:uLnTx/>
                <a:uFillTx/>
                <a:latin typeface="Arial" pitchFamily="34" charset="0"/>
                <a:ea typeface="+mn-ea"/>
                <a:cs typeface="Arial" pitchFamily="34" charset="0"/>
              </a:rPr>
              <a:t>Import parity principle (IPP) applies</a:t>
            </a:r>
          </a:p>
          <a:p>
            <a:pPr marL="231775" marR="0" lvl="0" indent="-231775" algn="just" defTabSz="914400" rtl="0" eaLnBrk="1" fontAlgn="auto" latinLnBrk="0" hangingPunct="1">
              <a:lnSpc>
                <a:spcPct val="100000"/>
              </a:lnSpc>
              <a:spcBef>
                <a:spcPct val="20000"/>
              </a:spcBef>
              <a:spcAft>
                <a:spcPts val="0"/>
              </a:spcAft>
              <a:buClrTx/>
              <a:buSzTx/>
              <a:buFontTx/>
              <a:buNone/>
              <a:tabLst/>
              <a:defRPr/>
            </a:pPr>
            <a:r>
              <a:rPr kumimoji="0" lang="en-US" b="0" i="0" u="none" strike="noStrike" kern="1200" cap="none" spc="0" normalizeH="0" baseline="0" noProof="0" err="1">
                <a:ln>
                  <a:noFill/>
                </a:ln>
                <a:solidFill>
                  <a:prstClr val="black"/>
                </a:solidFill>
                <a:effectLst/>
                <a:uLnTx/>
                <a:uFillTx/>
                <a:latin typeface="Arial" pitchFamily="34" charset="0"/>
                <a:ea typeface="+mn-ea"/>
                <a:cs typeface="Arial" pitchFamily="34" charset="0"/>
              </a:rPr>
              <a:t>Dfn</a:t>
            </a: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The price an importer pays to purchase a product in the world market and have it delivered for domestic sale.</a:t>
            </a:r>
          </a:p>
          <a:p>
            <a:pPr marL="463550" marR="0" lvl="1"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Deemed pricing </a:t>
            </a:r>
          </a:p>
          <a:p>
            <a:pPr marL="463550" marR="0" lvl="1"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Zonal pricing – magisterial district zones (MDZ)</a:t>
            </a:r>
          </a:p>
          <a:p>
            <a:pPr marL="463550" marR="0" lvl="1"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Transport modes – based on least cost mode</a:t>
            </a:r>
          </a:p>
          <a:p>
            <a:pPr marL="463550" marR="0" lvl="1" indent="-231775"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Cost recovery - Pass through cost</a:t>
            </a:r>
          </a:p>
        </p:txBody>
      </p:sp>
    </p:spTree>
    <p:extLst>
      <p:ext uri="{BB962C8B-B14F-4D97-AF65-F5344CB8AC3E}">
        <p14:creationId xmlns:p14="http://schemas.microsoft.com/office/powerpoint/2010/main" val="1839336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7AA0E-A6A3-8702-D6DD-02CEE957039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1C31C5-968C-4CA2-F614-E4E5E732AC40}"/>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AD40DDC9-00C9-5526-1F70-E015FCEEEA6A}"/>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59263ECA-7AD9-37BB-5486-195E0D8B6868}"/>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2CF55150-741A-48D5-7B32-390CF0DBB7FF}"/>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7959FC96-5CF7-D248-AA03-DC315024036A}"/>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C6B31829-1DD2-72CB-F53B-F3FDA5EF14C2}"/>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FDF36D89-DBA2-FF94-C165-843EB72DCD6B}"/>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7F4BD6AB-00E0-D30A-4D19-8B595D56E206}"/>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84C31568-37D8-E043-320A-213747770AA3}"/>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8591ADB2-DEE5-E698-42E6-8CB01A3A5FA3}"/>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DD61B5AA-2B2F-4E41-75BE-30B6418B61EF}"/>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6CFEB181-509B-B949-1F34-088B3A881E01}"/>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CFA31CC3-256B-39AC-8B9D-32E227ADD76A}"/>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43C2FD85-547E-9618-21F0-0984C7AB5958}"/>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CFB34D53-8EF5-EA49-065E-26FE227C300A}"/>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1355F28-6CE9-1713-4FFA-B0B7A02A6E6F}"/>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688B1780-6B07-BF76-21DB-95971B45A4A1}"/>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689C99E1-D38C-3CFC-AEB3-81283DD6EAFC}"/>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04</a:t>
              </a:r>
            </a:p>
          </p:txBody>
        </p:sp>
      </p:grpSp>
      <p:grpSp>
        <p:nvGrpSpPr>
          <p:cNvPr id="20" name="Group 20">
            <a:extLst>
              <a:ext uri="{FF2B5EF4-FFF2-40B4-BE49-F238E27FC236}">
                <a16:creationId xmlns:a16="http://schemas.microsoft.com/office/drawing/2014/main" id="{A98C54D3-A98E-0D30-3C25-13D945F2249B}"/>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05BA9493-8659-DB91-DF8A-BAE66BCB0189}"/>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4EE865AC-7991-02D0-844E-DEE149827785}"/>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grpSp>
        <p:nvGrpSpPr>
          <p:cNvPr id="26" name="Group 26">
            <a:extLst>
              <a:ext uri="{FF2B5EF4-FFF2-40B4-BE49-F238E27FC236}">
                <a16:creationId xmlns:a16="http://schemas.microsoft.com/office/drawing/2014/main" id="{4AE32C30-AE26-2CB7-9B1B-E59589362243}"/>
              </a:ext>
            </a:extLst>
          </p:cNvPr>
          <p:cNvGrpSpPr/>
          <p:nvPr/>
        </p:nvGrpSpPr>
        <p:grpSpPr>
          <a:xfrm>
            <a:off x="283240" y="5031508"/>
            <a:ext cx="7552887" cy="2497016"/>
            <a:chOff x="0" y="-188124"/>
            <a:chExt cx="8477667" cy="1134311"/>
          </a:xfrm>
        </p:grpSpPr>
        <p:sp>
          <p:nvSpPr>
            <p:cNvPr id="27" name="Freeform 27">
              <a:extLst>
                <a:ext uri="{FF2B5EF4-FFF2-40B4-BE49-F238E27FC236}">
                  <a16:creationId xmlns:a16="http://schemas.microsoft.com/office/drawing/2014/main" id="{B23768CD-E0B3-71FC-D445-B1A202DFC61C}"/>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7D1AA160-A03B-CB59-E39D-9243BF9ACCA3}"/>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grpSp>
        <p:nvGrpSpPr>
          <p:cNvPr id="37" name="Group 37">
            <a:extLst>
              <a:ext uri="{FF2B5EF4-FFF2-40B4-BE49-F238E27FC236}">
                <a16:creationId xmlns:a16="http://schemas.microsoft.com/office/drawing/2014/main" id="{20A919CB-A733-B2BD-AD1B-BC0AACD38B8F}"/>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704365D7-E46F-FE4B-3827-094952759734}"/>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61D98D3A-6169-B9D5-8090-D7BC8A4B6269}"/>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214AFCEB-FDAF-073E-15F2-EEECF050BF5A}"/>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FD5E3D40-2AC9-0DD3-A192-A55D6E6D40B0}"/>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1AE26BFA-6E10-0149-3B9A-B8D4F2163D3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23172B2D-3C36-D03A-7232-55A8E0FDF3E5}"/>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F40F9819-346D-DDBE-7ED4-5CF684798128}"/>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7AD3F1B4-11AF-3D28-EFF3-B3A92EB04843}"/>
              </a:ext>
            </a:extLst>
          </p:cNvPr>
          <p:cNvSpPr txBox="1"/>
          <p:nvPr/>
        </p:nvSpPr>
        <p:spPr>
          <a:xfrm>
            <a:off x="2215729" y="-29311"/>
            <a:ext cx="49088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Basic Fuel Price (BFP) </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1FC7529E-A128-44E6-BCD6-19AAAF84400B}"/>
              </a:ext>
            </a:extLst>
          </p:cNvPr>
          <p:cNvSpPr txBox="1"/>
          <p:nvPr/>
        </p:nvSpPr>
        <p:spPr>
          <a:xfrm>
            <a:off x="182247" y="1128681"/>
            <a:ext cx="7860927" cy="4715393"/>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The Basic Fuel Price (BFP) is based on the import parity pricing principle i.e. what is would cost a South African importer of petrol to buy the petrol from an international refinery, transport the product from that refinery, insure the product against losses at sea and land the product on South African shores.</a:t>
            </a:r>
            <a:r>
              <a:rPr kumimoji="0" lang="en-ZA" b="0" i="0" u="none" strike="noStrike" kern="0" cap="none" spc="0" normalizeH="0" baseline="0" noProof="0">
                <a:ln>
                  <a:noFill/>
                </a:ln>
                <a:solidFill>
                  <a:prstClr val="black">
                    <a:tint val="75000"/>
                  </a:prstClr>
                </a:solidFill>
                <a:effectLst/>
                <a:uLnTx/>
                <a:uFillTx/>
                <a:latin typeface="Calibri" panose="020F0502020204030204"/>
                <a:ea typeface="+mn-ea"/>
                <a:cs typeface="+mn-cs"/>
              </a:rPr>
              <a:t> </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ZA" b="0" i="0" u="none" strike="noStrike" kern="0" cap="none" spc="0" normalizeH="0" baseline="0" noProof="0">
              <a:ln>
                <a:noFill/>
              </a:ln>
              <a:solidFill>
                <a:prstClr val="black">
                  <a:tint val="75000"/>
                </a:prstClr>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ZA" b="0" i="0" u="none" strike="noStrike" kern="0" cap="none" spc="0" normalizeH="0" baseline="0" noProof="0">
                <a:ln>
                  <a:noFill/>
                </a:ln>
                <a:solidFill>
                  <a:srgbClr val="8064A2"/>
                </a:solidFill>
                <a:effectLst/>
                <a:uLnTx/>
                <a:uFillTx/>
                <a:latin typeface="Arial" pitchFamily="34" charset="0"/>
                <a:ea typeface="+mn-ea"/>
                <a:cs typeface="Arial" pitchFamily="34" charset="0"/>
              </a:rPr>
              <a:t>NB: The Central Energy Fund (CEF) (Pty) Ltd was appointed by Cabinet in 1994 as an impartial body to determine BFP’s (prevent manipulation by any interested party)</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ZA" b="0" i="0" u="none" strike="noStrike" kern="0" cap="none" spc="0" normalizeH="0" baseline="0" noProof="0">
                <a:ln>
                  <a:noFill/>
                </a:ln>
                <a:solidFill>
                  <a:srgbClr val="8064A2"/>
                </a:solidFill>
                <a:effectLst/>
                <a:uLnTx/>
                <a:uFillTx/>
                <a:latin typeface="Arial" pitchFamily="34" charset="0"/>
                <a:ea typeface="+mn-ea"/>
                <a:cs typeface="Arial" pitchFamily="34" charset="0"/>
              </a:rPr>
              <a:t>Daily and average monthly BFP’s for price regulated fuels are calculated by (CEF) in terms of the Working Rules to administer the BFP</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ZA" b="0" i="0" u="none" strike="noStrike" kern="0" cap="none" spc="0" normalizeH="0" baseline="0" noProof="0">
                <a:ln>
                  <a:noFill/>
                </a:ln>
                <a:solidFill>
                  <a:srgbClr val="8064A2"/>
                </a:solidFill>
                <a:effectLst/>
                <a:uLnTx/>
                <a:uFillTx/>
                <a:latin typeface="Arial" pitchFamily="34" charset="0"/>
                <a:ea typeface="+mn-ea"/>
                <a:cs typeface="Arial" pitchFamily="34" charset="0"/>
              </a:rPr>
              <a:t>Monthly BFP calculations, price changes to be effected and monthly Fuel Price Media Statement audited by </a:t>
            </a:r>
            <a:r>
              <a:rPr kumimoji="0" lang="en-ZA" b="0" i="0" u="sng" strike="noStrike" kern="0" cap="none" spc="0" normalizeH="0" baseline="0" noProof="0">
                <a:ln>
                  <a:noFill/>
                </a:ln>
                <a:solidFill>
                  <a:srgbClr val="8064A2"/>
                </a:solidFill>
                <a:effectLst/>
                <a:uLnTx/>
                <a:uFillTx/>
                <a:latin typeface="Arial" pitchFamily="34" charset="0"/>
                <a:ea typeface="+mn-ea"/>
                <a:cs typeface="Arial" pitchFamily="34" charset="0"/>
              </a:rPr>
              <a:t>independent auditors </a:t>
            </a:r>
            <a:r>
              <a:rPr kumimoji="0" lang="en-ZA" b="0" i="0" u="none" strike="noStrike" kern="0" cap="none" spc="0" normalizeH="0" baseline="0" noProof="0">
                <a:ln>
                  <a:noFill/>
                </a:ln>
                <a:solidFill>
                  <a:srgbClr val="8064A2"/>
                </a:solidFill>
                <a:effectLst/>
                <a:uLnTx/>
                <a:uFillTx/>
                <a:latin typeface="Arial" pitchFamily="34" charset="0"/>
                <a:ea typeface="+mn-ea"/>
                <a:cs typeface="Arial" pitchFamily="34" charset="0"/>
              </a:rPr>
              <a:t>appointed by the Department.</a:t>
            </a:r>
            <a:endParaRPr kumimoji="0" lang="en-GB" b="0" i="0" u="none" strike="noStrike" kern="0" cap="none" spc="0" normalizeH="0" baseline="0" noProof="0">
              <a:ln>
                <a:noFill/>
              </a:ln>
              <a:solidFill>
                <a:srgbClr val="8064A2"/>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726486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30BDF-2344-521E-81A6-FA069D7513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377341-AFD6-8D49-DCF2-8F1AAA7D1704}"/>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5A0FB4C3-3EDB-9DED-2420-1AEF3323020C}"/>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00E7A753-7CD4-A694-59C4-49B92EE6DD23}"/>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EB6FD3D9-9126-3356-28A7-689F15BD1866}"/>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70F2CBD0-447C-5D6E-A27C-F04ABE9436CF}"/>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A99CB2A6-DDAB-E811-FB43-09F3DC87C59A}"/>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78F27506-AC8A-2B60-19CB-23EA14FD72BC}"/>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93BBBFF0-7C4B-2199-D195-4E23E4ACA480}"/>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C3A42563-50E1-E835-1C6F-FD7FDD8CE810}"/>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1AC3D168-03A2-FCDF-9FDD-55A790657B3D}"/>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4FE41603-520C-1613-DA7B-4147419B830F}"/>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0E37CEDF-7778-6157-EFBB-AF02273D7CB8}"/>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DB058B6C-EDEF-2CC9-0B84-1F0F568993F8}"/>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97564F23-47C8-FABE-E5FA-B3733F68B49D}"/>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D38C4E8F-F675-9CDF-E3D2-C03280A611B8}"/>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318F78D5-788C-1C65-BD70-9356DD7FE7AE}"/>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AE2E7E83-8C12-BB14-A88E-2C8F1E6C6AEA}"/>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3CB24A09-0BF7-0969-50BB-6453F39AE7C7}"/>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05</a:t>
              </a:r>
            </a:p>
          </p:txBody>
        </p:sp>
      </p:grpSp>
      <p:grpSp>
        <p:nvGrpSpPr>
          <p:cNvPr id="20" name="Group 20">
            <a:extLst>
              <a:ext uri="{FF2B5EF4-FFF2-40B4-BE49-F238E27FC236}">
                <a16:creationId xmlns:a16="http://schemas.microsoft.com/office/drawing/2014/main" id="{0584D78F-35BA-40F0-81F9-DF33B22DFB47}"/>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8A4149EF-DBAD-821A-D211-4A55E15C245A}"/>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43D099B2-827F-4783-1840-400F272B41EF}"/>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0F9D7A67-0B1D-7FE4-C561-46C898E32606}"/>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59394D3A-060D-EE12-1B78-6371F0EEF4A7}"/>
              </a:ext>
            </a:extLst>
          </p:cNvPr>
          <p:cNvGrpSpPr/>
          <p:nvPr/>
        </p:nvGrpSpPr>
        <p:grpSpPr>
          <a:xfrm>
            <a:off x="449120" y="2413971"/>
            <a:ext cx="7481557" cy="3102172"/>
            <a:chOff x="0" y="-188124"/>
            <a:chExt cx="8477667" cy="1134311"/>
          </a:xfrm>
        </p:grpSpPr>
        <p:sp>
          <p:nvSpPr>
            <p:cNvPr id="27" name="Freeform 27">
              <a:extLst>
                <a:ext uri="{FF2B5EF4-FFF2-40B4-BE49-F238E27FC236}">
                  <a16:creationId xmlns:a16="http://schemas.microsoft.com/office/drawing/2014/main" id="{9F925E5D-60F1-A4C7-B618-4F5806C243A4}"/>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2EB14F5D-33B9-C306-436E-0B397B9132B8}"/>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2B1E5B17-7BF2-AEEB-2AA9-AA8DC46904BD}"/>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9CD7471E-CDD1-DEC0-BD17-F42FA3B56F5D}"/>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68D6DAB1-1E84-3B01-AB40-8E24CE4152F0}"/>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0E278403-A239-3383-29FC-72EE0119C9A9}"/>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2F4E1DA9-D8B5-3E27-CD53-68D9C14ED1C8}"/>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64D846D4-FE1F-D617-8E19-A9CF9FF7A03F}"/>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591F726E-6F23-352E-F76E-9143AE07B1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DDC30710-4FC1-FF80-8353-97F23B0D4C22}"/>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1E9ABC4F-8C48-8B50-862D-3D7A6ED28EF3}"/>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0B2459DF-222D-A493-210A-3571B28FC065}"/>
              </a:ext>
            </a:extLst>
          </p:cNvPr>
          <p:cNvSpPr txBox="1"/>
          <p:nvPr/>
        </p:nvSpPr>
        <p:spPr>
          <a:xfrm>
            <a:off x="2107072" y="-83331"/>
            <a:ext cx="49088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BFP Working Rules</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190DDAB7-FD40-5526-CEDB-71A8F7149325}"/>
              </a:ext>
            </a:extLst>
          </p:cNvPr>
          <p:cNvSpPr txBox="1"/>
          <p:nvPr/>
        </p:nvSpPr>
        <p:spPr>
          <a:xfrm>
            <a:off x="67177" y="1482520"/>
            <a:ext cx="7877725" cy="3859518"/>
          </a:xfrm>
          <a:prstGeom prst="rect">
            <a:avLst/>
          </a:prstGeom>
          <a:noFill/>
        </p:spPr>
        <p:txBody>
          <a:bodyPr wrap="square">
            <a:spAutoFit/>
          </a:bodyPr>
          <a:lstStyle/>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0" cap="none" spc="0" normalizeH="0" baseline="0" noProof="0">
                <a:ln>
                  <a:noFill/>
                </a:ln>
                <a:solidFill>
                  <a:prstClr val="black"/>
                </a:solidFill>
                <a:effectLst/>
                <a:uLnTx/>
                <a:uFillTx/>
                <a:latin typeface="Calibri" panose="020F0502020204030204"/>
                <a:ea typeface="+mn-ea"/>
                <a:cs typeface="+mn-cs"/>
              </a:rPr>
              <a:t> </a:t>
            </a: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Make provision for all grades of petrol, all grades of diesel and illuminating paraffin (IP)</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 BFP to be adjusted on the first Wednesday of a month</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 Over/under recoveries incurred in a fuel price review period will be cleared in the next one</a:t>
            </a:r>
          </a:p>
          <a:p>
            <a:pPr marL="0" marR="0" lvl="0" indent="0" algn="just" defTabSz="914400" rtl="0" eaLnBrk="1" fontAlgn="auto" latinLnBrk="0" hangingPunct="1">
              <a:lnSpc>
                <a:spcPct val="100000"/>
              </a:lnSpc>
              <a:spcBef>
                <a:spcPct val="20000"/>
              </a:spcBef>
              <a:spcAft>
                <a:spcPts val="0"/>
              </a:spcAft>
              <a:buClrTx/>
              <a:buSzTx/>
              <a:buFontTx/>
              <a:buNone/>
              <a:tabLst/>
              <a:defRPr/>
            </a:pPr>
            <a:endPar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endParaRPr>
          </a:p>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b="1" i="0" u="sng" strike="noStrike" kern="0" cap="none" spc="0" normalizeH="0" baseline="0" noProof="0">
                <a:ln>
                  <a:noFill/>
                </a:ln>
                <a:solidFill>
                  <a:srgbClr val="FF0000"/>
                </a:solidFill>
                <a:effectLst/>
                <a:uLnTx/>
                <a:uFillTx/>
                <a:latin typeface="Arial" pitchFamily="34" charset="0"/>
                <a:ea typeface="+mn-ea"/>
                <a:cs typeface="Arial" pitchFamily="34" charset="0"/>
              </a:rPr>
              <a:t>Important months</a:t>
            </a:r>
          </a:p>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b="1" i="0" u="none" strike="noStrike" kern="0" cap="none" spc="0" normalizeH="0" baseline="0" noProof="0">
                <a:ln>
                  <a:noFill/>
                </a:ln>
                <a:solidFill>
                  <a:prstClr val="black"/>
                </a:solidFill>
                <a:effectLst/>
                <a:uLnTx/>
                <a:uFillTx/>
                <a:latin typeface="Arial" pitchFamily="34" charset="0"/>
                <a:ea typeface="+mn-ea"/>
                <a:cs typeface="Arial" pitchFamily="34" charset="0"/>
              </a:rPr>
              <a:t>April</a:t>
            </a: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 – transport tariffs, fuel levy and RAF adjustments</a:t>
            </a:r>
          </a:p>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b="1" i="0" u="none" strike="noStrike" kern="0" cap="none" spc="0" normalizeH="0" baseline="0" noProof="0">
                <a:ln>
                  <a:noFill/>
                </a:ln>
                <a:solidFill>
                  <a:prstClr val="black"/>
                </a:solidFill>
                <a:effectLst/>
                <a:uLnTx/>
                <a:uFillTx/>
                <a:latin typeface="Arial" pitchFamily="34" charset="0"/>
                <a:ea typeface="+mn-ea"/>
                <a:cs typeface="Arial" pitchFamily="34" charset="0"/>
              </a:rPr>
              <a:t>September</a:t>
            </a: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 – Forecourts attendants wage adjustments - </a:t>
            </a:r>
            <a:r>
              <a:rPr kumimoji="0" lang="en-US" b="1" i="0" u="none" strike="noStrike" kern="0" cap="none" spc="0" normalizeH="0" baseline="0" noProof="0">
                <a:ln>
                  <a:noFill/>
                </a:ln>
                <a:solidFill>
                  <a:prstClr val="black"/>
                </a:solidFill>
                <a:effectLst/>
                <a:uLnTx/>
                <a:uFillTx/>
                <a:latin typeface="Arial" pitchFamily="34" charset="0"/>
                <a:ea typeface="+mn-ea"/>
                <a:cs typeface="Arial" pitchFamily="34" charset="0"/>
              </a:rPr>
              <a:t>MIBCO</a:t>
            </a:r>
          </a:p>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b="1" i="0" u="none" strike="noStrike" kern="0" cap="none" spc="0" normalizeH="0" baseline="0" noProof="0">
                <a:ln>
                  <a:noFill/>
                </a:ln>
                <a:solidFill>
                  <a:prstClr val="black"/>
                </a:solidFill>
                <a:effectLst/>
                <a:uLnTx/>
                <a:uFillTx/>
                <a:latin typeface="Arial" pitchFamily="34" charset="0"/>
                <a:ea typeface="+mn-ea"/>
                <a:cs typeface="Arial" pitchFamily="34" charset="0"/>
              </a:rPr>
              <a:t>December</a:t>
            </a: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 – wholesale and retail margins adjustments including secondary storage and transport – </a:t>
            </a:r>
            <a:r>
              <a:rPr kumimoji="0" lang="en-US" b="1" i="0" u="none" strike="noStrike" kern="0" cap="none" spc="0" normalizeH="0" baseline="0" noProof="0">
                <a:ln>
                  <a:noFill/>
                </a:ln>
                <a:solidFill>
                  <a:prstClr val="black"/>
                </a:solidFill>
                <a:effectLst/>
                <a:uLnTx/>
                <a:uFillTx/>
                <a:latin typeface="Arial" pitchFamily="34" charset="0"/>
                <a:ea typeface="+mn-ea"/>
                <a:cs typeface="Arial" pitchFamily="34" charset="0"/>
              </a:rPr>
              <a:t>Regulatory Accounting System (RAS).</a:t>
            </a:r>
          </a:p>
          <a:p>
            <a:pPr marL="0" marR="0" lvl="0" indent="0" algn="just" defTabSz="914400" rtl="0" eaLnBrk="1" fontAlgn="auto" latinLnBrk="0" hangingPunct="1">
              <a:lnSpc>
                <a:spcPct val="100000"/>
              </a:lnSpc>
              <a:spcBef>
                <a:spcPct val="20000"/>
              </a:spcBef>
              <a:spcAft>
                <a:spcPts val="0"/>
              </a:spcAft>
              <a:buClrTx/>
              <a:buSzTx/>
              <a:buFontTx/>
              <a:buNone/>
              <a:tabLst/>
              <a:defRPr/>
            </a:pPr>
            <a:r>
              <a:rPr kumimoji="0" lang="en-US" b="1" i="0" u="none" strike="noStrike" kern="0" cap="none" spc="0" normalizeH="0" baseline="0" noProof="0">
                <a:ln>
                  <a:noFill/>
                </a:ln>
                <a:solidFill>
                  <a:prstClr val="black"/>
                </a:solidFill>
                <a:effectLst/>
                <a:uLnTx/>
                <a:uFillTx/>
                <a:latin typeface="Arial" pitchFamily="34" charset="0"/>
                <a:ea typeface="+mn-ea"/>
                <a:cs typeface="Arial" pitchFamily="34" charset="0"/>
              </a:rPr>
              <a:t>Quarterly</a:t>
            </a:r>
            <a:r>
              <a:rPr kumimoji="0" lang="en-US" b="0" i="0" u="none" strike="noStrike" kern="0" cap="none" spc="0" normalizeH="0" baseline="0" noProof="0">
                <a:ln>
                  <a:noFill/>
                </a:ln>
                <a:solidFill>
                  <a:prstClr val="black"/>
                </a:solidFill>
                <a:effectLst/>
                <a:uLnTx/>
                <a:uFillTx/>
                <a:latin typeface="Arial" pitchFamily="34" charset="0"/>
                <a:ea typeface="+mn-ea"/>
                <a:cs typeface="Arial" pitchFamily="34" charset="0"/>
              </a:rPr>
              <a:t> – Octane differential adjustments</a:t>
            </a:r>
          </a:p>
        </p:txBody>
      </p:sp>
    </p:spTree>
    <p:extLst>
      <p:ext uri="{BB962C8B-B14F-4D97-AF65-F5344CB8AC3E}">
        <p14:creationId xmlns:p14="http://schemas.microsoft.com/office/powerpoint/2010/main" val="2403411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A46BB-01F6-61FC-6BD1-6468337E0A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A227C7-EF16-B9D6-323E-5089CC07543B}"/>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DAD12F6F-F478-E691-49E5-D1F6074E1B40}"/>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5B4E251F-C0D8-4299-15D3-283368402B76}"/>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A91D5EFC-00B7-0735-E7CA-37CD311DB1EA}"/>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2C517D4D-6DC9-9FF1-A4BB-AC93AF6948A7}"/>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4FA91072-1CF6-93BB-5EF8-6E7FF5B66624}"/>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4D4039CD-9817-4449-3D71-79FA984DF6C8}"/>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58E3FD4B-0842-853D-897D-D4BD5C7CD09E}"/>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D10A6EB6-3B4F-4AC5-561E-9891C84EE0A7}"/>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583024DF-4E77-29E3-2BF1-D7A6CD311C27}"/>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529F8371-F331-006C-3608-15D75D80BF27}"/>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A1EAD3A3-A106-CB12-C188-0FF2F9E866A8}"/>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8EF4B391-29B9-9718-4834-6AD33BF079E3}"/>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06ABA800-A96E-51FE-A23C-BE7466E7F61A}"/>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C3918B41-D453-A63C-B0D2-3D7FF741D09E}"/>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9FF89D8A-E0C2-3436-EF78-AF056F4B40A9}"/>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BCF8F2AB-30D4-7E23-4F64-2CB86821E0E8}"/>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FC133B3E-B6E9-3842-8374-8CA808705EE6}"/>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06</a:t>
              </a:r>
            </a:p>
          </p:txBody>
        </p:sp>
      </p:grpSp>
      <p:grpSp>
        <p:nvGrpSpPr>
          <p:cNvPr id="20" name="Group 20">
            <a:extLst>
              <a:ext uri="{FF2B5EF4-FFF2-40B4-BE49-F238E27FC236}">
                <a16:creationId xmlns:a16="http://schemas.microsoft.com/office/drawing/2014/main" id="{7BD35B49-99FC-4016-62C7-03A4460A2D1D}"/>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83B11774-6145-D835-0A05-F8735C1EA526}"/>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09CEB375-A0CE-0718-1CCE-3BB3190F4C62}"/>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3993E0EA-FEEF-A0D0-08CD-666D69EBF128}"/>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84BAC7DB-56FE-D8AE-98CF-D05D3B990CC3}"/>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6C505341-2EDE-6608-5968-F043718FF942}"/>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1FE7DB98-A6AD-A78D-51CF-E114E5CA4444}"/>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1443F40C-450E-2026-783D-85E6B0C09431}"/>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E1EBC14C-1C2F-C3EE-8FFA-F9BBEB0B632A}"/>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8DC150C4-190B-978B-1426-C2CEAD3C70E3}"/>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1DF60944-F9AC-991F-F0C9-EADE51C4EA83}"/>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FA724B90-69F6-B358-E461-22B364C650A2}"/>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FE49979F-9C8B-1449-FDCE-3640F2D5183C}"/>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A98047A1-405E-E759-4073-A7E6BF0E17D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5A58CD2F-B73D-0F43-C93C-88444662F264}"/>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83C065D3-A77D-F24E-16CB-4AB686070950}"/>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1D6B1782-9320-05A2-63B3-A511337C3258}"/>
              </a:ext>
            </a:extLst>
          </p:cNvPr>
          <p:cNvSpPr txBox="1"/>
          <p:nvPr/>
        </p:nvSpPr>
        <p:spPr>
          <a:xfrm>
            <a:off x="2025100" y="57979"/>
            <a:ext cx="49088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Elements of the BFP </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C1651E4C-2CC6-4B14-B2A9-9D7BF7C56631}"/>
              </a:ext>
            </a:extLst>
          </p:cNvPr>
          <p:cNvSpPr txBox="1"/>
          <p:nvPr/>
        </p:nvSpPr>
        <p:spPr>
          <a:xfrm>
            <a:off x="221778" y="1623793"/>
            <a:ext cx="7947184" cy="2696123"/>
          </a:xfrm>
          <a:prstGeom prst="rect">
            <a:avLst/>
          </a:prstGeom>
          <a:noFill/>
        </p:spPr>
        <p:txBody>
          <a:bodyPr wrap="square">
            <a:spAutoFit/>
          </a:bodyPr>
          <a:lstStyle/>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Free-on-Board (FOB)-value – </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cost of fuel in the markets</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Freight and Average Freight Rate </a:t>
            </a:r>
            <a:r>
              <a:rPr kumimoji="0" lang="en-US" b="0" i="0" u="none" strike="noStrike" kern="1200" cap="none" spc="0" normalizeH="0" baseline="0" noProof="0" err="1">
                <a:ln>
                  <a:noFill/>
                </a:ln>
                <a:solidFill>
                  <a:prstClr val="black"/>
                </a:solidFill>
                <a:effectLst/>
                <a:uLnTx/>
                <a:uFillTx/>
                <a:latin typeface="Arial" pitchFamily="34" charset="0"/>
                <a:ea typeface="+mn-ea"/>
                <a:cs typeface="Arial" pitchFamily="34" charset="0"/>
              </a:rPr>
              <a:t>Assesment</a:t>
            </a: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 shipping costs</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Insurance</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Ocean loss – </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evaporation during transportation</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Demurrage – </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3 days provision for offloading of fuel</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Cargo Dues – </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a fee to use the </a:t>
            </a:r>
            <a:r>
              <a:rPr kumimoji="0" lang="en-US" b="0" i="1" u="none" strike="noStrike" kern="1200" cap="none" spc="0" normalizeH="0" baseline="0" noProof="0" err="1">
                <a:ln>
                  <a:noFill/>
                </a:ln>
                <a:solidFill>
                  <a:prstClr val="black"/>
                </a:solidFill>
                <a:effectLst/>
                <a:uLnTx/>
                <a:uFillTx/>
                <a:latin typeface="Arial" pitchFamily="34" charset="0"/>
                <a:ea typeface="+mn-ea"/>
                <a:cs typeface="Arial" pitchFamily="34" charset="0"/>
              </a:rPr>
              <a:t>harbour</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 facilities (by </a:t>
            </a:r>
            <a:r>
              <a:rPr kumimoji="0" lang="en-US" b="1" i="1" u="none" strike="noStrike" kern="1200" cap="none" spc="0" normalizeH="0" baseline="0" noProof="0">
                <a:ln>
                  <a:noFill/>
                </a:ln>
                <a:solidFill>
                  <a:prstClr val="black"/>
                </a:solidFill>
                <a:effectLst/>
                <a:uLnTx/>
                <a:uFillTx/>
                <a:latin typeface="Arial" pitchFamily="34" charset="0"/>
                <a:ea typeface="+mn-ea"/>
                <a:cs typeface="Arial" pitchFamily="34" charset="0"/>
              </a:rPr>
              <a:t>TNPA</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Coastal Storage – </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25 days provision to ensure security of supply</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b="0" i="0" u="none" strike="noStrike" kern="1200" cap="none" spc="0" normalizeH="0" baseline="0" noProof="0">
                <a:ln>
                  <a:noFill/>
                </a:ln>
                <a:solidFill>
                  <a:prstClr val="black"/>
                </a:solidFill>
                <a:effectLst/>
                <a:uLnTx/>
                <a:uFillTx/>
                <a:latin typeface="Arial" pitchFamily="34" charset="0"/>
                <a:ea typeface="+mn-ea"/>
                <a:cs typeface="Arial" pitchFamily="34" charset="0"/>
              </a:rPr>
              <a:t> Stock Financing costs – </a:t>
            </a:r>
            <a:r>
              <a:rPr kumimoji="0" lang="en-US" b="0" i="1" u="none" strike="noStrike" kern="1200" cap="none" spc="0" normalizeH="0" baseline="0" noProof="0">
                <a:ln>
                  <a:noFill/>
                </a:ln>
                <a:solidFill>
                  <a:prstClr val="black"/>
                </a:solidFill>
                <a:effectLst/>
                <a:uLnTx/>
                <a:uFillTx/>
                <a:latin typeface="Arial" pitchFamily="34" charset="0"/>
                <a:ea typeface="+mn-ea"/>
                <a:cs typeface="Arial" pitchFamily="34" charset="0"/>
              </a:rPr>
              <a:t>at prime rate minus 2</a:t>
            </a:r>
          </a:p>
        </p:txBody>
      </p:sp>
    </p:spTree>
    <p:extLst>
      <p:ext uri="{BB962C8B-B14F-4D97-AF65-F5344CB8AC3E}">
        <p14:creationId xmlns:p14="http://schemas.microsoft.com/office/powerpoint/2010/main" val="3432212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011F6-73E3-DD18-9D16-482CC5D6A0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5B532B-E1C4-14A6-6108-5CD7036E93FB}"/>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AFE1964F-B635-82CF-D00D-3B3EA9893067}"/>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71657227-FB7D-04FA-5DFB-A2A9A10F2A92}"/>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E232F35B-806B-9E83-4E45-62747ACF4707}"/>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805E5A6F-DAD1-5697-47FC-E17A200F0B41}"/>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7" name="Group 17">
            <a:extLst>
              <a:ext uri="{FF2B5EF4-FFF2-40B4-BE49-F238E27FC236}">
                <a16:creationId xmlns:a16="http://schemas.microsoft.com/office/drawing/2014/main" id="{D6782979-E5A6-6B88-E9D2-A7944B5C352D}"/>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C5DEBB23-6E5C-910A-A140-16EEE63755B1}"/>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0C4B90B3-C57E-BB82-3F2A-8F0E732A8A47}"/>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07</a:t>
              </a:r>
            </a:p>
          </p:txBody>
        </p:sp>
      </p:grpSp>
      <p:grpSp>
        <p:nvGrpSpPr>
          <p:cNvPr id="20" name="Group 20">
            <a:extLst>
              <a:ext uri="{FF2B5EF4-FFF2-40B4-BE49-F238E27FC236}">
                <a16:creationId xmlns:a16="http://schemas.microsoft.com/office/drawing/2014/main" id="{02A5F397-BDE6-89D6-4583-74BFAFE59952}"/>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B8B545AA-2524-87BA-C070-1119E3B28932}"/>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64813A4F-8058-0B26-1D31-DC6CF19A4088}"/>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EAECAF43-339F-B154-332E-A0A6751B0B94}"/>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157ED454-D194-C788-89A9-524682DE7775}"/>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452C142F-C7C9-7F4D-5D81-CA317E949E2E}"/>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9FEF15A5-FAEE-7162-F9AB-60585A76418E}"/>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B07E8AD0-B4B6-9085-C493-3C590CE0160C}"/>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5486048D-C8A5-2A06-DE34-635C8CDC49D3}"/>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07BC0CE7-56C8-3BD9-FA0D-B713FDA394EA}"/>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A021057C-5A78-E222-8653-12A9829ABEDF}"/>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0DE9B216-8747-155D-C049-04BD200EE876}"/>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52F3394A-968C-0CB1-F040-FE1F05EADCA0}"/>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F7B1ABAA-BCD2-DD8F-7BA1-7F6BFFBB6D6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533B0D21-2F17-1934-FB79-438182CE5D03}"/>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A9FDAD1C-0101-1DE5-D567-2603B48FA093}"/>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33EE7B21-0E38-6A76-4371-14E0BA24B768}"/>
              </a:ext>
            </a:extLst>
          </p:cNvPr>
          <p:cNvSpPr txBox="1"/>
          <p:nvPr/>
        </p:nvSpPr>
        <p:spPr>
          <a:xfrm>
            <a:off x="2092041" y="-28223"/>
            <a:ext cx="49088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Reference Markets</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pic>
        <p:nvPicPr>
          <p:cNvPr id="29" name="Picture 2">
            <a:extLst>
              <a:ext uri="{FF2B5EF4-FFF2-40B4-BE49-F238E27FC236}">
                <a16:creationId xmlns:a16="http://schemas.microsoft.com/office/drawing/2014/main" id="{606D08E3-8835-4115-67CB-27F74189A375}"/>
              </a:ext>
            </a:extLst>
          </p:cNvPr>
          <p:cNvPicPr>
            <a:picLocks noChangeAspect="1" noChangeArrowheads="1"/>
          </p:cNvPicPr>
          <p:nvPr/>
        </p:nvPicPr>
        <p:blipFill>
          <a:blip r:embed="rId8" cstate="print"/>
          <a:srcRect/>
          <a:stretch>
            <a:fillRect/>
          </a:stretch>
        </p:blipFill>
        <p:spPr bwMode="auto">
          <a:xfrm>
            <a:off x="191493" y="867168"/>
            <a:ext cx="7646906" cy="4953000"/>
          </a:xfrm>
          <a:prstGeom prst="rect">
            <a:avLst/>
          </a:prstGeom>
          <a:noFill/>
          <a:ln w="9525">
            <a:noFill/>
            <a:miter lim="800000"/>
            <a:headEnd/>
            <a:tailEnd/>
          </a:ln>
          <a:effectLst/>
        </p:spPr>
      </p:pic>
    </p:spTree>
    <p:extLst>
      <p:ext uri="{BB962C8B-B14F-4D97-AF65-F5344CB8AC3E}">
        <p14:creationId xmlns:p14="http://schemas.microsoft.com/office/powerpoint/2010/main" val="632128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44A57-2E45-BDE3-EA48-7B943822C3D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4D5C666-4A06-744C-6ECA-A09503712302}"/>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BA52A066-55A3-4FE7-E26B-50C152FE9D70}"/>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8D7C09E2-6269-9A42-010B-34757D846756}"/>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BD79F405-76CC-42BD-7247-5F89794F4F6D}"/>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01D8C177-2EF7-9573-CC98-E7FECADA1CB3}"/>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B45D5C2D-67A7-DEA9-18E6-1157CE5C5FFD}"/>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44F41A4E-FBB2-EAE1-B595-BF929BB75E52}"/>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0F0EA857-CAFC-0A0C-A85B-CA44A20A9BE4}"/>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5C65E4B6-892E-8A3D-F909-A47069985B2A}"/>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9CF07953-FBA8-C725-AA7E-D76105D7EA85}"/>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9B987124-60D2-5896-B7B9-7F7355577594}"/>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E0FA4FD5-D5AD-8A69-F454-3C0F3576FD03}"/>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0D07F31C-8EF5-3AEC-37E3-89B3BAB42F29}"/>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B1C1E1A9-C775-F1DC-A88A-EA28BA7667E0}"/>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52FA1F1C-72A4-08BE-54EC-BE2CB70DC95E}"/>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7E16478B-F35E-1D5F-6C58-900EACDC7840}"/>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5285F864-FCAC-2761-1C75-2654326D32D0}"/>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D4C10B21-D910-9A41-86DA-3B6BDFA4947D}"/>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a:t>
              </a:r>
              <a:r>
                <a:rPr lang="en-US" sz="1600">
                  <a:solidFill>
                    <a:srgbClr val="000000"/>
                  </a:solidFill>
                  <a:latin typeface="Poppins"/>
                  <a:ea typeface="Poppins"/>
                  <a:cs typeface="Poppins"/>
                  <a:sym typeface="Poppins"/>
                </a:rPr>
                <a:t>08</a:t>
              </a:r>
              <a:endPar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grpSp>
        <p:nvGrpSpPr>
          <p:cNvPr id="20" name="Group 20">
            <a:extLst>
              <a:ext uri="{FF2B5EF4-FFF2-40B4-BE49-F238E27FC236}">
                <a16:creationId xmlns:a16="http://schemas.microsoft.com/office/drawing/2014/main" id="{C8C84C49-7981-C476-FA71-75119FFE3016}"/>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AB290CB6-656D-06F0-AE2E-5F24F6A099A4}"/>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CB5EBE74-7428-0AF4-4002-9EEB369B5A34}"/>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DFAA0926-46D5-8D5D-5C36-587568692D94}"/>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25C4090C-57C5-7989-C8C7-6C8CC3A91356}"/>
              </a:ext>
            </a:extLst>
          </p:cNvPr>
          <p:cNvGrpSpPr/>
          <p:nvPr/>
        </p:nvGrpSpPr>
        <p:grpSpPr>
          <a:xfrm>
            <a:off x="122393" y="2446057"/>
            <a:ext cx="7481557" cy="3102172"/>
            <a:chOff x="0" y="-188124"/>
            <a:chExt cx="8477667" cy="1134311"/>
          </a:xfrm>
        </p:grpSpPr>
        <p:sp>
          <p:nvSpPr>
            <p:cNvPr id="27" name="Freeform 27">
              <a:extLst>
                <a:ext uri="{FF2B5EF4-FFF2-40B4-BE49-F238E27FC236}">
                  <a16:creationId xmlns:a16="http://schemas.microsoft.com/office/drawing/2014/main" id="{848DE337-299E-DB3A-30BD-A852FE064BA8}"/>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61AB7FD9-4AB3-9E78-424B-45B984D6399C}"/>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62F8297C-EB74-0738-F6A9-1AF5B06DFE84}"/>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5FC07754-43FC-B3D4-45A5-6E8B22EEBF31}"/>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689BE47A-C15C-FFA4-9F15-4CD2A5F64C60}"/>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106C0A1C-B514-50C6-D474-6ECDBA9F0C43}"/>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10373CC0-F453-2DF5-0C6B-FC2087FA95DB}"/>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643161DE-6427-5E47-9FB7-B875B1168DB5}"/>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91437A51-6EB9-566A-7BA9-54450EE307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B80D52DD-2B70-AE5E-A7F0-CC087C5FAAC7}"/>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A7E919C7-6040-AC1D-5915-941224E15107}"/>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09F1A6B0-E708-3376-995B-2864707B60B8}"/>
              </a:ext>
            </a:extLst>
          </p:cNvPr>
          <p:cNvSpPr txBox="1"/>
          <p:nvPr/>
        </p:nvSpPr>
        <p:spPr>
          <a:xfrm>
            <a:off x="2058028" y="0"/>
            <a:ext cx="4908884"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Factors that influence the BFP</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ED88112B-C47E-4FF3-7592-A74EC9742372}"/>
              </a:ext>
            </a:extLst>
          </p:cNvPr>
          <p:cNvSpPr txBox="1"/>
          <p:nvPr/>
        </p:nvSpPr>
        <p:spPr>
          <a:xfrm>
            <a:off x="27979" y="1233339"/>
            <a:ext cx="7926136" cy="4087273"/>
          </a:xfrm>
          <a:prstGeom prst="rect">
            <a:avLst/>
          </a:prstGeom>
          <a:noFill/>
        </p:spPr>
        <p:txBody>
          <a:bodyPr wrap="square">
            <a:spAutoFit/>
          </a:bodyPr>
          <a:lstStyle/>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000" b="0" i="0" u="none" strike="noStrike" kern="1200" cap="none" spc="0" normalizeH="0" baseline="0" noProof="0">
                <a:ln>
                  <a:noFill/>
                </a:ln>
                <a:solidFill>
                  <a:prstClr val="black"/>
                </a:solidFill>
                <a:effectLst/>
                <a:uLnTx/>
                <a:uFillTx/>
                <a:latin typeface="Arial" pitchFamily="34" charset="0"/>
                <a:ea typeface="+mn-ea"/>
                <a:cs typeface="Arial" pitchFamily="34" charset="0"/>
              </a:rPr>
              <a:t> </a:t>
            </a: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International crude oil prices</a:t>
            </a:r>
          </a:p>
          <a:p>
            <a:pPr marL="268288" marR="0" lvl="0" indent="-268288"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International product s/d balances</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 Product inventory level</a:t>
            </a:r>
          </a:p>
          <a:p>
            <a:pPr marL="266700" marR="0" lvl="0" indent="-2667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Geo-politics e.g. Russia-Ukraine, Closure of Suez canal etc.</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 Rand/US Dollar exchange rate</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 International refining margins</a:t>
            </a:r>
          </a:p>
          <a:p>
            <a:pPr marL="0" marR="0" lvl="0" indent="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2800" b="0" i="0" u="none" strike="noStrike" kern="1200" cap="none" spc="0" normalizeH="0" baseline="0" noProof="0">
                <a:ln>
                  <a:noFill/>
                </a:ln>
                <a:solidFill>
                  <a:prstClr val="black"/>
                </a:solidFill>
                <a:effectLst/>
                <a:uLnTx/>
                <a:uFillTx/>
                <a:latin typeface="Arial" pitchFamily="34" charset="0"/>
                <a:ea typeface="+mn-ea"/>
                <a:cs typeface="Arial" pitchFamily="34" charset="0"/>
              </a:rPr>
              <a:t> Weather patterns in the Northern Hemisphere</a:t>
            </a:r>
          </a:p>
        </p:txBody>
      </p:sp>
    </p:spTree>
    <p:extLst>
      <p:ext uri="{BB962C8B-B14F-4D97-AF65-F5344CB8AC3E}">
        <p14:creationId xmlns:p14="http://schemas.microsoft.com/office/powerpoint/2010/main" val="2127361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D6E00-1AF7-024C-8927-FEC145950E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05A2D04-3323-B5C9-65EE-D7B51F49576C}"/>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E17E4312-C904-E872-AEEB-7E99F3C367D3}"/>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EE01B483-1353-8FAD-9A1A-12B12E6C99C9}"/>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6BD94066-0A87-60A2-262C-F3DB803370A9}"/>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0A09BD2B-922D-D020-3A93-3DD979AAA978}"/>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5BF3D2B9-4578-2982-686A-DE1642F17BBF}"/>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C4BB3E97-03FD-1195-73D1-D55A1B5ADA13}"/>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EA75A101-84F6-6BED-B0C1-2C051E89BD44}"/>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83B71B10-B763-5F00-3819-A9DDCF2B605A}"/>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85C0B024-0D0C-1953-55E1-1B61D53FAAAF}"/>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E85348A8-C924-49CF-F8EA-49D5E4F3D50C}"/>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754B326A-C77A-F785-6B0A-0D2E25EF609E}"/>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32CD140C-2554-881F-75CB-DAE6494A5FBF}"/>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CE77CF71-EBA9-3818-BE15-97561BC69291}"/>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B5BE74A8-F181-8561-F839-27D67A569D65}"/>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230AA1AD-0C5E-CE9B-8862-E8F5DAA04A39}"/>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DAD963D6-2676-9B16-EEBF-B020C9A9BDA5}"/>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37EEA76D-1148-CF3D-C575-0F448418893A}"/>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09</a:t>
              </a:r>
            </a:p>
          </p:txBody>
        </p:sp>
      </p:grpSp>
      <p:grpSp>
        <p:nvGrpSpPr>
          <p:cNvPr id="20" name="Group 20">
            <a:extLst>
              <a:ext uri="{FF2B5EF4-FFF2-40B4-BE49-F238E27FC236}">
                <a16:creationId xmlns:a16="http://schemas.microsoft.com/office/drawing/2014/main" id="{E99E2483-B81C-4563-0053-E3BC5C46C087}"/>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060A6F15-2A47-DABE-02B7-0413DAB65148}"/>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2A9E2FC9-3A94-8BB6-8986-E5BD80E5B768}"/>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FB74F665-4FAE-0439-F249-79562600FE7C}"/>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9463C10E-F5F3-B0A0-318C-1C9E11704E78}"/>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FADCB4B5-4861-100A-4480-445B8C4B361C}"/>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0C6030E2-57B6-5AB0-BE20-26DA0F17552E}"/>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A1A55A90-97B7-3050-9CC2-5CB1335E5C37}"/>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B7BF7D75-702F-213E-B4A7-BCB7D7A7738C}"/>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1D275FC5-F7FE-3514-CBFD-1EDDC4F95F1F}"/>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BD49AB2B-0CC2-A8E4-6330-CFA828033CC1}"/>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0712F03F-3A3F-84B2-ABBE-B8F27E640BBB}"/>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CD9B3D1A-2CFE-7DFA-C03C-8669B87542BB}"/>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169195DC-2FA4-BCBA-6751-20CADD2C98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D03F22C9-E223-A3AD-5214-03DA1F55B7CE}"/>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1FF9CD93-59CE-AD2B-D50F-24B11E70412E}"/>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1E604C9B-8867-19EC-5683-268702B926EC}"/>
              </a:ext>
            </a:extLst>
          </p:cNvPr>
          <p:cNvSpPr txBox="1"/>
          <p:nvPr/>
        </p:nvSpPr>
        <p:spPr>
          <a:xfrm>
            <a:off x="2526062" y="42259"/>
            <a:ext cx="49088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Fuel Levies</a:t>
            </a:r>
            <a:endParaRPr kumimoji="0" lang="en-ZA"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AA97E6C0-95D1-1445-56EE-404EBE86B6ED}"/>
              </a:ext>
            </a:extLst>
          </p:cNvPr>
          <p:cNvSpPr txBox="1"/>
          <p:nvPr/>
        </p:nvSpPr>
        <p:spPr>
          <a:xfrm>
            <a:off x="127669" y="1213236"/>
            <a:ext cx="7476137" cy="470898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2000" b="1" i="0" u="none" strike="noStrike" kern="1200" cap="none" spc="0" normalizeH="0" baseline="0" noProof="0">
                <a:ln>
                  <a:noFill/>
                </a:ln>
                <a:solidFill>
                  <a:prstClr val="black"/>
                </a:solidFill>
                <a:effectLst/>
                <a:uLnTx/>
                <a:uFillTx/>
                <a:latin typeface="Arial"/>
                <a:cs typeface="Arial"/>
              </a:rPr>
              <a:t>Petroleum products levy</a:t>
            </a:r>
            <a:r>
              <a:rPr kumimoji="0" lang="en-ZA" sz="2000" b="0" i="0" u="none" strike="noStrike" kern="1200" cap="none" spc="0" normalizeH="0" baseline="0" noProof="0">
                <a:ln>
                  <a:noFill/>
                </a:ln>
                <a:solidFill>
                  <a:prstClr val="black"/>
                </a:solidFill>
                <a:effectLst/>
                <a:uLnTx/>
                <a:uFillTx/>
                <a:latin typeface="Arial"/>
                <a:cs typeface="Arial"/>
              </a:rPr>
              <a:t>: to reimburse the pipeline users for the applicable NERSA tariff on transporting fuel through the pipeline </a:t>
            </a:r>
            <a:endParaRPr lang="en-ZA" sz="2000" b="0" i="0" u="none" strike="noStrike" kern="1200" cap="none" spc="0" normalizeH="0" baseline="0" noProof="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2000" b="1" i="0" u="none" strike="noStrike" kern="1200" cap="none" spc="0" normalizeH="0" baseline="0" noProof="0">
                <a:ln>
                  <a:noFill/>
                </a:ln>
                <a:solidFill>
                  <a:prstClr val="black"/>
                </a:solidFill>
                <a:effectLst/>
                <a:uLnTx/>
                <a:uFillTx/>
                <a:latin typeface="Arial"/>
                <a:cs typeface="Arial"/>
              </a:rPr>
              <a:t>IP Tracer dye levy</a:t>
            </a:r>
            <a:r>
              <a:rPr kumimoji="0" lang="en-ZA" sz="2000" b="0" i="0" u="none" strike="noStrike" kern="1200" cap="none" spc="0" normalizeH="0" baseline="0" noProof="0">
                <a:ln>
                  <a:noFill/>
                </a:ln>
                <a:solidFill>
                  <a:prstClr val="black"/>
                </a:solidFill>
                <a:effectLst/>
                <a:uLnTx/>
                <a:uFillTx/>
                <a:latin typeface="Arial"/>
                <a:cs typeface="Arial"/>
              </a:rPr>
              <a:t>: to reimburse the oil industry for buying IP tracer dye and to inject it into IP to curtail the mixing of IP and diesel (loss to the Fiscus)</a:t>
            </a:r>
            <a:endParaRPr lang="en-US" sz="2000" b="0" i="0" u="none" strike="noStrike" kern="1200" cap="none" spc="0" normalizeH="0" baseline="0" noProof="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2000" b="1" i="0" u="none" strike="noStrike" kern="1200" cap="none" spc="0" normalizeH="0" baseline="0" noProof="0">
                <a:ln>
                  <a:noFill/>
                </a:ln>
                <a:solidFill>
                  <a:prstClr val="black"/>
                </a:solidFill>
                <a:effectLst/>
                <a:uLnTx/>
                <a:uFillTx/>
                <a:latin typeface="Arial"/>
                <a:cs typeface="Arial"/>
              </a:rPr>
              <a:t>Slate levy</a:t>
            </a:r>
            <a:r>
              <a:rPr kumimoji="0" lang="en-ZA" sz="2000" b="0" i="0" u="none" strike="noStrike" kern="1200" cap="none" spc="0" normalizeH="0" baseline="0" noProof="0">
                <a:ln>
                  <a:noFill/>
                </a:ln>
                <a:solidFill>
                  <a:prstClr val="black"/>
                </a:solidFill>
                <a:effectLst/>
                <a:uLnTx/>
                <a:uFillTx/>
                <a:latin typeface="Arial"/>
                <a:cs typeface="Arial"/>
              </a:rPr>
              <a:t>: to finance the cumulative under recovery of the industry.  Only applicable when the cumulative Slate balance exceeds R500 million (under recovery)</a:t>
            </a:r>
            <a:endParaRPr lang="en-ZA" sz="2000" b="0" i="0" u="none" strike="noStrike" kern="1200" cap="none" spc="0" normalizeH="0" baseline="0" noProof="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2000" b="1" i="0" u="none" strike="noStrike" kern="1200" cap="none" spc="0" normalizeH="0" baseline="0" noProof="0">
                <a:ln>
                  <a:noFill/>
                </a:ln>
                <a:solidFill>
                  <a:prstClr val="black"/>
                </a:solidFill>
                <a:effectLst/>
                <a:uLnTx/>
                <a:uFillTx/>
                <a:latin typeface="Arial"/>
                <a:cs typeface="Arial"/>
              </a:rPr>
              <a:t> Fuel levy</a:t>
            </a:r>
            <a:r>
              <a:rPr kumimoji="0" lang="en-ZA" sz="2000" b="0" i="0" u="none" strike="noStrike" kern="1200" cap="none" spc="0" normalizeH="0" baseline="0" noProof="0">
                <a:ln>
                  <a:noFill/>
                </a:ln>
                <a:solidFill>
                  <a:prstClr val="black"/>
                </a:solidFill>
                <a:effectLst/>
                <a:uLnTx/>
                <a:uFillTx/>
                <a:latin typeface="Arial"/>
                <a:cs typeface="Arial"/>
              </a:rPr>
              <a:t>: Tax levied by Government (Minister of Finance)</a:t>
            </a:r>
            <a:endParaRPr lang="en-US" sz="2000" b="0" i="0" u="none" strike="noStrike" kern="1200" cap="none" spc="0" normalizeH="0" baseline="0" noProof="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2000" b="1" i="0" u="none" strike="noStrike" kern="1200" cap="none" spc="0" normalizeH="0" baseline="0" noProof="0">
                <a:ln>
                  <a:noFill/>
                </a:ln>
                <a:solidFill>
                  <a:prstClr val="black"/>
                </a:solidFill>
                <a:effectLst/>
                <a:uLnTx/>
                <a:uFillTx/>
                <a:latin typeface="Arial"/>
                <a:cs typeface="Arial"/>
              </a:rPr>
              <a:t> Custom and Exercise levy</a:t>
            </a:r>
            <a:r>
              <a:rPr kumimoji="0" lang="en-ZA" sz="2000" b="0" i="0" u="none" strike="noStrike" kern="1200" cap="none" spc="0" normalizeH="0" baseline="0" noProof="0">
                <a:ln>
                  <a:noFill/>
                </a:ln>
                <a:solidFill>
                  <a:prstClr val="black"/>
                </a:solidFill>
                <a:effectLst/>
                <a:uLnTx/>
                <a:uFillTx/>
                <a:latin typeface="Arial"/>
                <a:cs typeface="Arial"/>
              </a:rPr>
              <a:t>: a duty collected in terms of the Customs Union Agreement</a:t>
            </a:r>
            <a:endParaRPr lang="en-US" sz="2000" b="0" i="0" u="none" strike="noStrike" kern="1200" cap="none" spc="0" normalizeH="0" baseline="0" noProof="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2000" b="1" i="0" u="none" strike="noStrike" kern="1200" cap="none" spc="0" normalizeH="0" baseline="0" noProof="0">
                <a:ln>
                  <a:noFill/>
                </a:ln>
                <a:solidFill>
                  <a:prstClr val="black"/>
                </a:solidFill>
                <a:effectLst/>
                <a:uLnTx/>
                <a:uFillTx/>
                <a:latin typeface="Arial"/>
                <a:cs typeface="Arial"/>
              </a:rPr>
              <a:t> Road Accident Fund (RAF) levy</a:t>
            </a:r>
            <a:r>
              <a:rPr kumimoji="0" lang="en-ZA" sz="2000" b="0" i="0" u="none" strike="noStrike" kern="1200" cap="none" spc="0" normalizeH="0" baseline="0" noProof="0">
                <a:ln>
                  <a:noFill/>
                </a:ln>
                <a:solidFill>
                  <a:prstClr val="black"/>
                </a:solidFill>
                <a:effectLst/>
                <a:uLnTx/>
                <a:uFillTx/>
                <a:latin typeface="Arial"/>
                <a:cs typeface="Arial"/>
              </a:rPr>
              <a:t>: To compensate for people involved in vehicle accidents.</a:t>
            </a:r>
            <a:endParaRPr kumimoji="0" lang="en-US" sz="2000" b="0" i="0" u="none" strike="noStrike" kern="1200" cap="none" spc="0" normalizeH="0" baseline="0" noProof="0">
              <a:ln>
                <a:noFill/>
              </a:ln>
              <a:solidFill>
                <a:prstClr val="black"/>
              </a:solidFill>
              <a:effectLst/>
              <a:uLnTx/>
              <a:uFillTx/>
              <a:latin typeface="Arial"/>
              <a:cs typeface="Arial"/>
            </a:endParaRPr>
          </a:p>
        </p:txBody>
      </p:sp>
    </p:spTree>
    <p:extLst>
      <p:ext uri="{BB962C8B-B14F-4D97-AF65-F5344CB8AC3E}">
        <p14:creationId xmlns:p14="http://schemas.microsoft.com/office/powerpoint/2010/main" val="417550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7D3D6-C37D-CAD7-A293-8E474C9BA84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5F71778-D8B9-2478-9792-A87F7AC2B414}"/>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E96E84C8-25F5-F1CD-CB44-1ABEA20F52AA}"/>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D6139CDE-9092-013E-5A91-50550803EA56}"/>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DA1C5CCD-4AB7-3291-3E53-45431EEB9A22}"/>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DAA3CD2C-5E1E-076D-0EEB-EBB8A25554EF}"/>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4CB2976C-3FD4-B28E-5DF2-00473B4686AE}"/>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55248CB5-65DF-432A-8B00-EAEBADB2BB26}"/>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a:extLst>
              <a:ext uri="{FF2B5EF4-FFF2-40B4-BE49-F238E27FC236}">
                <a16:creationId xmlns:a16="http://schemas.microsoft.com/office/drawing/2014/main" id="{8955AF43-3D38-78F4-B3F2-46199E5974B3}"/>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50FFE90F-3029-F815-7A5C-1D6E72EE41CA}"/>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4928187B-63CE-9EA1-3C50-2C06E4FBFB73}"/>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85B46A71-3264-76B0-AE61-F7E8273755DC}"/>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03B42A9D-3B85-CCD8-81AE-32F1840B987E}"/>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C8C29C83-E2A3-C6A3-97FE-620E10A8C7A5}"/>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B6B974E9-BF31-6F59-9F01-00F1F6413287}"/>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529BD203-95D7-DB31-1935-0B0BBC60B972}"/>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41EA9CB3-03DC-4D68-EA7A-0FA9C4C7A309}"/>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E0DCDB39-4547-C00F-6197-5C8ED8E2226E}"/>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480CF81F-6F84-D985-7962-3AA1B0F46EAF}"/>
                </a:ext>
              </a:extLst>
            </p:cNvPr>
            <p:cNvSpPr txBox="1"/>
            <p:nvPr/>
          </p:nvSpPr>
          <p:spPr>
            <a:xfrm>
              <a:off x="0" y="-47625"/>
              <a:ext cx="2536439" cy="425238"/>
            </a:xfrm>
            <a:prstGeom prst="rect">
              <a:avLst/>
            </a:prstGeom>
          </p:spPr>
          <p:txBody>
            <a:bodyPr lIns="0" tIns="0" rIns="0" bIns="0" rtlCol="0" anchor="t"/>
            <a:lstStyle/>
            <a:p>
              <a:pPr marL="0" marR="0" lvl="0" indent="0" algn="r" defTabSz="914400" rtl="0" eaLnBrk="1" fontAlgn="auto" latinLnBrk="0" hangingPunct="1">
                <a:lnSpc>
                  <a:spcPts val="224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Poppins"/>
                  <a:ea typeface="Poppins"/>
                  <a:cs typeface="Poppins"/>
                  <a:sym typeface="Poppins"/>
                </a:rPr>
                <a:t>Slide  |  10</a:t>
              </a:r>
            </a:p>
          </p:txBody>
        </p:sp>
      </p:grpSp>
      <p:grpSp>
        <p:nvGrpSpPr>
          <p:cNvPr id="20" name="Group 20">
            <a:extLst>
              <a:ext uri="{FF2B5EF4-FFF2-40B4-BE49-F238E27FC236}">
                <a16:creationId xmlns:a16="http://schemas.microsoft.com/office/drawing/2014/main" id="{303D4B8C-A96F-1642-729F-E6F3026FEAB4}"/>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188E476B-B8D6-CA84-6999-1FDD5144536C}"/>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0C281E01-59DA-79D7-6CC8-E1D5D13E5322}"/>
                </a:ext>
              </a:extLst>
            </p:cNvPr>
            <p:cNvSpPr txBox="1"/>
            <p:nvPr/>
          </p:nvSpPr>
          <p:spPr>
            <a:xfrm>
              <a:off x="198824" y="-842643"/>
              <a:ext cx="9273561" cy="1896577"/>
            </a:xfrm>
            <a:prstGeom prst="rect">
              <a:avLst/>
            </a:prstGeom>
          </p:spPr>
          <p:txBody>
            <a:bodyPr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790" b="0" i="0" u="none" strike="noStrike" kern="1200" cap="none" spc="0" normalizeH="0" baseline="0" noProof="0">
                <a:ln>
                  <a:noFill/>
                </a:ln>
                <a:solidFill>
                  <a:srgbClr val="F5A400"/>
                </a:solidFill>
                <a:effectLst/>
                <a:uLnTx/>
                <a:uFillTx/>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9D82B167-8B87-1DFF-7466-9C69B6EF7DC3}"/>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0D95449B-E398-23EB-5010-A8867EBF648D}"/>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58C5F105-6249-E3D2-9ED5-2A5BA41950D7}"/>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6F92F36D-5029-E364-38E3-4011EC9A4891}"/>
                </a:ext>
              </a:extLst>
            </p:cNvPr>
            <p:cNvSpPr txBox="1"/>
            <p:nvPr/>
          </p:nvSpPr>
          <p:spPr>
            <a:xfrm>
              <a:off x="371104" y="-188124"/>
              <a:ext cx="8079424" cy="847704"/>
            </a:xfrm>
            <a:prstGeom prst="rect">
              <a:avLst/>
            </a:prstGeom>
          </p:spPr>
          <p:txBody>
            <a:bodyPr lIns="0" tIns="0" rIns="0" bIns="0" rtlCol="0" anchor="t"/>
            <a:lstStyle/>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US" sz="1667" b="0" i="0" u="none" strike="noStrike" kern="1200" cap="none" spc="0" normalizeH="0" baseline="0" noProof="0">
                <a:ln>
                  <a:noFill/>
                </a:ln>
                <a:solidFill>
                  <a:srgbClr val="000000"/>
                </a:solidFill>
                <a:effectLst/>
                <a:uLnTx/>
                <a:uFillTx/>
                <a:latin typeface="Poppins"/>
                <a:ea typeface="Poppins"/>
                <a:cs typeface="Poppins"/>
                <a:sym typeface="Poppins"/>
              </a:endParaRPr>
            </a:p>
          </p:txBody>
        </p:sp>
      </p:grpSp>
      <p:sp>
        <p:nvSpPr>
          <p:cNvPr id="36" name="TextBox 36">
            <a:extLst>
              <a:ext uri="{FF2B5EF4-FFF2-40B4-BE49-F238E27FC236}">
                <a16:creationId xmlns:a16="http://schemas.microsoft.com/office/drawing/2014/main" id="{A1C9EB98-61D2-CF09-1ECE-383E8C6D3879}"/>
              </a:ext>
            </a:extLst>
          </p:cNvPr>
          <p:cNvSpPr txBox="1"/>
          <p:nvPr/>
        </p:nvSpPr>
        <p:spPr>
          <a:xfrm>
            <a:off x="797235" y="5330485"/>
            <a:ext cx="3108179" cy="238335"/>
          </a:xfrm>
          <a:prstGeom prst="rect">
            <a:avLst/>
          </a:prstGeom>
        </p:spPr>
        <p:txBody>
          <a:bodyPr wrap="square" lIns="0" tIns="0" rIns="0" bIns="0" rtlCol="0" anchor="t">
            <a:spAutoFit/>
          </a:bodyPr>
          <a:lstStyle/>
          <a:p>
            <a:pPr marL="0" marR="0" lvl="0" indent="0" algn="l" defTabSz="914400" rtl="0" eaLnBrk="1" fontAlgn="auto" latinLnBrk="0" hangingPunct="1">
              <a:lnSpc>
                <a:spcPts val="1857"/>
              </a:lnSpc>
              <a:spcBef>
                <a:spcPts val="0"/>
              </a:spcBef>
              <a:spcAft>
                <a:spcPts val="0"/>
              </a:spcAft>
              <a:buClrTx/>
              <a:buSzTx/>
              <a:buFontTx/>
              <a:buNone/>
              <a:tabLst/>
              <a:defRPr/>
            </a:pPr>
            <a:r>
              <a:rPr kumimoji="0" lang="en-US" sz="1548" b="0" i="0" u="none" strike="noStrike" kern="1200" cap="none" spc="0" normalizeH="0" baseline="0" noProof="0">
                <a:ln>
                  <a:noFill/>
                </a:ln>
                <a:solidFill>
                  <a:srgbClr val="FFFFFF"/>
                </a:solidFill>
                <a:effectLst/>
                <a:uLnTx/>
                <a:uFillTx/>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5C854213-68A0-4441-1C60-E6D9A4F882D1}"/>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36AA5F03-6709-B528-3D90-5B699F31857D}"/>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8A1E4C5A-6211-7B30-406F-2AB7774A1904}"/>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a:extLst>
                  <a:ext uri="{FF2B5EF4-FFF2-40B4-BE49-F238E27FC236}">
                    <a16:creationId xmlns:a16="http://schemas.microsoft.com/office/drawing/2014/main" id="{E77B74FF-DC99-0954-909F-9C3CFDC87676}"/>
                  </a:ext>
                </a:extLst>
              </p:cNvPr>
              <p:cNvSpPr txBox="1"/>
              <p:nvPr/>
            </p:nvSpPr>
            <p:spPr>
              <a:xfrm>
                <a:off x="0" y="-47625"/>
                <a:ext cx="1365153" cy="609293"/>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a:extLst>
                <a:ext uri="{FF2B5EF4-FFF2-40B4-BE49-F238E27FC236}">
                  <a16:creationId xmlns:a16="http://schemas.microsoft.com/office/drawing/2014/main" id="{B4C67E77-2847-1BB5-1B54-79E879DAA1F9}"/>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9234DDE8-4644-EB38-C617-CA9C8B64DA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a:extLst>
                  <a:ext uri="{FF2B5EF4-FFF2-40B4-BE49-F238E27FC236}">
                    <a16:creationId xmlns:a16="http://schemas.microsoft.com/office/drawing/2014/main" id="{F7E6D324-4D7A-C067-EEDA-349861569FBD}"/>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56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45" name="TextBox 45">
            <a:extLst>
              <a:ext uri="{FF2B5EF4-FFF2-40B4-BE49-F238E27FC236}">
                <a16:creationId xmlns:a16="http://schemas.microsoft.com/office/drawing/2014/main" id="{625B9903-C320-5F58-EFCF-44778DE527A2}"/>
              </a:ext>
            </a:extLst>
          </p:cNvPr>
          <p:cNvSpPr txBox="1"/>
          <p:nvPr/>
        </p:nvSpPr>
        <p:spPr>
          <a:xfrm>
            <a:off x="678785" y="166207"/>
            <a:ext cx="948874" cy="320601"/>
          </a:xfrm>
          <a:prstGeom prst="rect">
            <a:avLst/>
          </a:prstGeom>
        </p:spPr>
        <p:txBody>
          <a:bodyPr lIns="0" tIns="0" rIns="0" bIns="0" rtlCol="0" anchor="t">
            <a:spAutoFit/>
          </a:bodyPr>
          <a:lstStyle/>
          <a:p>
            <a:pPr marL="0" marR="0" lvl="0" indent="0" algn="ctr" defTabSz="914400" rtl="0" eaLnBrk="1" fontAlgn="auto" latinLnBrk="0" hangingPunct="1">
              <a:lnSpc>
                <a:spcPts val="2508"/>
              </a:lnSpc>
              <a:spcBef>
                <a:spcPct val="0"/>
              </a:spcBef>
              <a:spcAft>
                <a:spcPts val="0"/>
              </a:spcAft>
              <a:buClrTx/>
              <a:buSzTx/>
              <a:buFontTx/>
              <a:buNone/>
              <a:tabLst/>
              <a:defRPr/>
            </a:pPr>
            <a:r>
              <a:rPr kumimoji="0" lang="en-US" sz="2090" b="1" i="0" u="none" strike="noStrike" kern="1200" cap="none" spc="0" normalizeH="0" baseline="0" noProof="0">
                <a:ln>
                  <a:noFill/>
                </a:ln>
                <a:solidFill>
                  <a:srgbClr val="FEFEFD"/>
                </a:solidFill>
                <a:effectLst/>
                <a:uLnTx/>
                <a:uFillTx/>
                <a:latin typeface="Poppins Bold"/>
                <a:ea typeface="Poppins Bold"/>
                <a:cs typeface="Poppins Bold"/>
                <a:sym typeface="Poppins Bold"/>
              </a:rPr>
              <a:t>DMPR</a:t>
            </a:r>
          </a:p>
        </p:txBody>
      </p:sp>
      <p:sp>
        <p:nvSpPr>
          <p:cNvPr id="25" name="TextBox 24">
            <a:extLst>
              <a:ext uri="{FF2B5EF4-FFF2-40B4-BE49-F238E27FC236}">
                <a16:creationId xmlns:a16="http://schemas.microsoft.com/office/drawing/2014/main" id="{466B39CC-98C6-C104-22FB-EEA7B4B77CA9}"/>
              </a:ext>
            </a:extLst>
          </p:cNvPr>
          <p:cNvSpPr txBox="1"/>
          <p:nvPr/>
        </p:nvSpPr>
        <p:spPr>
          <a:xfrm>
            <a:off x="2018458" y="31726"/>
            <a:ext cx="4908884"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a:ln>
                  <a:noFill/>
                </a:ln>
                <a:solidFill>
                  <a:srgbClr val="000000"/>
                </a:solidFill>
                <a:effectLst>
                  <a:outerShdw blurRad="38100" dist="38100" dir="2700000" algn="tl">
                    <a:srgbClr val="FFFFFF"/>
                  </a:outerShdw>
                </a:effectLst>
                <a:uLnTx/>
                <a:uFillTx/>
                <a:latin typeface="Calibri"/>
                <a:ea typeface="+mn-ea"/>
                <a:cs typeface="+mn-cs"/>
              </a:rPr>
              <a:t>Regulatory Accounting System (RAS)</a:t>
            </a:r>
            <a:endParaRPr kumimoji="0" lang="en-ZA" sz="32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7A292A64-9E2A-DFE0-C004-D0D3B8958E42}"/>
              </a:ext>
            </a:extLst>
          </p:cNvPr>
          <p:cNvSpPr txBox="1"/>
          <p:nvPr/>
        </p:nvSpPr>
        <p:spPr>
          <a:xfrm>
            <a:off x="-42036" y="1042028"/>
            <a:ext cx="7989220" cy="5053691"/>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Margins on activities are based on </a:t>
            </a:r>
            <a:r>
              <a:rPr kumimoji="0" lang="en-US" sz="26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Regulatory Accounts</a:t>
            </a:r>
          </a:p>
          <a:p>
            <a:pPr marL="342900" marR="0" lvl="0" indent="-34290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Activities post-refinery gate are </a:t>
            </a:r>
            <a:r>
              <a:rPr kumimoji="0" lang="en-US" sz="26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ring-fenced</a:t>
            </a:r>
          </a:p>
          <a:p>
            <a:pPr marL="342900" marR="0" lvl="0" indent="-34290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Assets, costs and ROA are ring-fenced to that activity – ABC methodology</a:t>
            </a:r>
          </a:p>
          <a:p>
            <a:pPr marL="342900" marR="0" lvl="0" indent="-34290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CAPM and WACC are applied to determine the ROA of each activity</a:t>
            </a:r>
          </a:p>
          <a:p>
            <a:pPr marL="342900" marR="0" lvl="0" indent="-34290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Identified activities were:</a:t>
            </a:r>
          </a:p>
          <a:p>
            <a:pPr marL="742950" marR="0" lvl="1" indent="-28575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Wholesale activities</a:t>
            </a:r>
          </a:p>
          <a:p>
            <a:pPr marL="742950" marR="0" lvl="1" indent="-28575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Secondary storage</a:t>
            </a:r>
          </a:p>
          <a:p>
            <a:pPr marL="742950" marR="0" lvl="1" indent="-28575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Secondary distribution</a:t>
            </a:r>
          </a:p>
          <a:p>
            <a:pPr marL="742950" marR="0" lvl="1" indent="-285750" algn="l" defTabSz="914400" rtl="0" eaLnBrk="1" fontAlgn="auto" latinLnBrk="0" hangingPunct="1">
              <a:lnSpc>
                <a:spcPct val="90000"/>
              </a:lnSpc>
              <a:spcBef>
                <a:spcPct val="20000"/>
              </a:spcBef>
              <a:spcAft>
                <a:spcPts val="0"/>
              </a:spcAft>
              <a:buClrTx/>
              <a:buSzTx/>
              <a:buFont typeface="Wingdings" pitchFamily="2" charset="2"/>
              <a:buChar char="ü"/>
              <a:tabLst/>
              <a:defRPr/>
            </a:pPr>
            <a:r>
              <a:rPr kumimoji="0" lang="en-US" sz="2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Service station retail activities (BSS)</a:t>
            </a:r>
          </a:p>
        </p:txBody>
      </p:sp>
    </p:spTree>
    <p:extLst>
      <p:ext uri="{BB962C8B-B14F-4D97-AF65-F5344CB8AC3E}">
        <p14:creationId xmlns:p14="http://schemas.microsoft.com/office/powerpoint/2010/main" val="938673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A9012-1123-1D69-0B4E-C8E52E16288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4BA2607-A115-A982-A4FA-206F4A21F9F3}"/>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985E7431-9CD2-53B2-3005-1032CFC72945}"/>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FF752A0E-EC26-CE86-4951-F4E7D2E84F14}"/>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E5A97D38-9525-4F06-325E-D0FB71226414}"/>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A50F666A-54C4-A9C7-EFD7-381953C905C6}"/>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7" name="Group 17">
            <a:extLst>
              <a:ext uri="{FF2B5EF4-FFF2-40B4-BE49-F238E27FC236}">
                <a16:creationId xmlns:a16="http://schemas.microsoft.com/office/drawing/2014/main" id="{FB4A2CB5-1CC6-497C-2653-04FC38780832}"/>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4B876D52-EE59-9A3A-512A-8733A50864FD}"/>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AA8710EA-320A-0EBC-87B0-A108B6A681A9}"/>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11</a:t>
              </a:r>
            </a:p>
          </p:txBody>
        </p:sp>
      </p:grpSp>
      <p:sp>
        <p:nvSpPr>
          <p:cNvPr id="24" name="Freeform 24">
            <a:extLst>
              <a:ext uri="{FF2B5EF4-FFF2-40B4-BE49-F238E27FC236}">
                <a16:creationId xmlns:a16="http://schemas.microsoft.com/office/drawing/2014/main" id="{EA96F9EC-7167-84DE-59BD-141AB90D9702}"/>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sp>
        <p:nvSpPr>
          <p:cNvPr id="27" name="Freeform 27">
            <a:extLst>
              <a:ext uri="{FF2B5EF4-FFF2-40B4-BE49-F238E27FC236}">
                <a16:creationId xmlns:a16="http://schemas.microsoft.com/office/drawing/2014/main" id="{DD7C65D7-AD67-84B7-5FB7-18AA4E792BD4}"/>
              </a:ext>
            </a:extLst>
          </p:cNvPr>
          <p:cNvSpPr/>
          <p:nvPr/>
        </p:nvSpPr>
        <p:spPr>
          <a:xfrm>
            <a:off x="298247" y="1995933"/>
            <a:ext cx="7481557" cy="3246255"/>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36" name="TextBox 36">
            <a:extLst>
              <a:ext uri="{FF2B5EF4-FFF2-40B4-BE49-F238E27FC236}">
                <a16:creationId xmlns:a16="http://schemas.microsoft.com/office/drawing/2014/main" id="{101710A4-2EF4-CE37-4BD1-87DFC1C5B57B}"/>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a:t>
            </a:r>
          </a:p>
        </p:txBody>
      </p:sp>
      <p:grpSp>
        <p:nvGrpSpPr>
          <p:cNvPr id="37" name="Group 37">
            <a:extLst>
              <a:ext uri="{FF2B5EF4-FFF2-40B4-BE49-F238E27FC236}">
                <a16:creationId xmlns:a16="http://schemas.microsoft.com/office/drawing/2014/main" id="{4BB1B8F5-40C8-FEFE-05AB-A4959E158335}"/>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EBF43A0C-248C-26ED-496F-CA734D97C712}"/>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71C0FB6B-A796-45EF-C992-CA4A90B48778}"/>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8FBAA1A7-A5E7-F216-F2AB-5AA3CC5AFE09}"/>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13F41CA5-6574-EE23-143C-11F206BDB410}"/>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52680A73-F719-CD70-5E81-B65A7DCD256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02D34B3F-E858-0DF2-4E9E-00819B852C03}"/>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FDD87EE8-B66E-5956-E842-F4BC29D40809}"/>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
        <p:nvSpPr>
          <p:cNvPr id="25" name="TextBox 24">
            <a:extLst>
              <a:ext uri="{FF2B5EF4-FFF2-40B4-BE49-F238E27FC236}">
                <a16:creationId xmlns:a16="http://schemas.microsoft.com/office/drawing/2014/main" id="{B0DB1255-E51C-B7E7-B99A-04E1BAFF481D}"/>
              </a:ext>
            </a:extLst>
          </p:cNvPr>
          <p:cNvSpPr txBox="1"/>
          <p:nvPr/>
        </p:nvSpPr>
        <p:spPr>
          <a:xfrm>
            <a:off x="2758260" y="-30105"/>
            <a:ext cx="4908884" cy="584775"/>
          </a:xfrm>
          <a:prstGeom prst="rect">
            <a:avLst/>
          </a:prstGeom>
          <a:noFill/>
        </p:spPr>
        <p:txBody>
          <a:bodyPr wrap="square">
            <a:spAutoFit/>
          </a:bodyPr>
          <a:lstStyle/>
          <a:p>
            <a:r>
              <a:rPr lang="en-GB" sz="3200" b="1">
                <a:solidFill>
                  <a:srgbClr val="000000"/>
                </a:solidFill>
                <a:effectLst>
                  <a:outerShdw blurRad="38100" dist="38100" dir="2700000" algn="tl">
                    <a:srgbClr val="FFFFFF"/>
                  </a:outerShdw>
                </a:effectLst>
                <a:latin typeface="Calibri"/>
                <a:ea typeface="+mj-ea"/>
                <a:cs typeface="+mj-cs"/>
              </a:rPr>
              <a:t>Pump price make-up in SA</a:t>
            </a:r>
            <a:endParaRPr lang="en-ZA" sz="3200"/>
          </a:p>
        </p:txBody>
      </p:sp>
      <p:graphicFrame>
        <p:nvGraphicFramePr>
          <p:cNvPr id="20" name="Table 19">
            <a:extLst>
              <a:ext uri="{FF2B5EF4-FFF2-40B4-BE49-F238E27FC236}">
                <a16:creationId xmlns:a16="http://schemas.microsoft.com/office/drawing/2014/main" id="{F472DC11-6667-E44D-5E86-872790837292}"/>
              </a:ext>
            </a:extLst>
          </p:cNvPr>
          <p:cNvGraphicFramePr>
            <a:graphicFrameLocks noGrp="1"/>
          </p:cNvGraphicFramePr>
          <p:nvPr>
            <p:extLst>
              <p:ext uri="{D42A27DB-BD31-4B8C-83A1-F6EECF244321}">
                <p14:modId xmlns:p14="http://schemas.microsoft.com/office/powerpoint/2010/main" val="1833310373"/>
              </p:ext>
            </p:extLst>
          </p:nvPr>
        </p:nvGraphicFramePr>
        <p:xfrm>
          <a:off x="298247" y="743619"/>
          <a:ext cx="9157106" cy="4825201"/>
        </p:xfrm>
        <a:graphic>
          <a:graphicData uri="http://schemas.openxmlformats.org/drawingml/2006/table">
            <a:tbl>
              <a:tblPr/>
              <a:tblGrid>
                <a:gridCol w="2623594">
                  <a:extLst>
                    <a:ext uri="{9D8B030D-6E8A-4147-A177-3AD203B41FA5}">
                      <a16:colId xmlns:a16="http://schemas.microsoft.com/office/drawing/2014/main" val="3514748120"/>
                    </a:ext>
                  </a:extLst>
                </a:gridCol>
                <a:gridCol w="993400">
                  <a:extLst>
                    <a:ext uri="{9D8B030D-6E8A-4147-A177-3AD203B41FA5}">
                      <a16:colId xmlns:a16="http://schemas.microsoft.com/office/drawing/2014/main" val="1682925994"/>
                    </a:ext>
                  </a:extLst>
                </a:gridCol>
                <a:gridCol w="1299061">
                  <a:extLst>
                    <a:ext uri="{9D8B030D-6E8A-4147-A177-3AD203B41FA5}">
                      <a16:colId xmlns:a16="http://schemas.microsoft.com/office/drawing/2014/main" val="3267558133"/>
                    </a:ext>
                  </a:extLst>
                </a:gridCol>
                <a:gridCol w="1439155">
                  <a:extLst>
                    <a:ext uri="{9D8B030D-6E8A-4147-A177-3AD203B41FA5}">
                      <a16:colId xmlns:a16="http://schemas.microsoft.com/office/drawing/2014/main" val="4089585594"/>
                    </a:ext>
                  </a:extLst>
                </a:gridCol>
                <a:gridCol w="1362741">
                  <a:extLst>
                    <a:ext uri="{9D8B030D-6E8A-4147-A177-3AD203B41FA5}">
                      <a16:colId xmlns:a16="http://schemas.microsoft.com/office/drawing/2014/main" val="3702596539"/>
                    </a:ext>
                  </a:extLst>
                </a:gridCol>
                <a:gridCol w="1439155">
                  <a:extLst>
                    <a:ext uri="{9D8B030D-6E8A-4147-A177-3AD203B41FA5}">
                      <a16:colId xmlns:a16="http://schemas.microsoft.com/office/drawing/2014/main" val="1440600455"/>
                    </a:ext>
                  </a:extLst>
                </a:gridCol>
              </a:tblGrid>
              <a:tr h="438078">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ZA" sz="1200" b="1" i="0" u="none" strike="noStrike">
                          <a:solidFill>
                            <a:schemeClr val="tx1"/>
                          </a:solidFill>
                          <a:effectLst/>
                          <a:latin typeface="Arial" panose="020B0604020202020204" pitchFamily="34" charset="0"/>
                        </a:rPr>
                        <a:t>Petrol 95 ULP</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ZA" sz="1200" b="1" i="0" u="none" strike="noStrike">
                          <a:solidFill>
                            <a:schemeClr val="tx1"/>
                          </a:solidFill>
                          <a:effectLst/>
                          <a:latin typeface="Arial" panose="020B0604020202020204" pitchFamily="34" charset="0"/>
                        </a:rPr>
                        <a:t>Petrol 93 ULP &amp; LRP</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ZA" sz="1200" b="1" i="0" u="none" strike="noStrike">
                          <a:solidFill>
                            <a:schemeClr val="tx1"/>
                          </a:solidFill>
                          <a:effectLst/>
                          <a:latin typeface="Arial" panose="020B0604020202020204" pitchFamily="34" charset="0"/>
                        </a:rPr>
                        <a:t>Diesel  0.05% S</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ZA" sz="1200" b="1" i="0" u="none" strike="noStrike">
                          <a:solidFill>
                            <a:schemeClr val="tx1"/>
                          </a:solidFill>
                          <a:effectLst/>
                          <a:latin typeface="Arial" panose="020B0604020202020204" pitchFamily="34" charset="0"/>
                        </a:rPr>
                        <a:t>Diesel  0.005% S</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r>
                        <a:rPr lang="en-ZA" sz="1200" b="1" i="0" u="none" strike="noStrike">
                          <a:solidFill>
                            <a:schemeClr val="tx1"/>
                          </a:solidFill>
                          <a:effectLst/>
                          <a:latin typeface="Arial" panose="020B0604020202020204" pitchFamily="34" charset="0"/>
                        </a:rPr>
                        <a:t>Illumi-</a:t>
                      </a:r>
                      <a:br>
                        <a:rPr lang="en-ZA" sz="1200" b="1" i="0" u="none" strike="noStrike">
                          <a:solidFill>
                            <a:schemeClr val="tx1"/>
                          </a:solidFill>
                          <a:effectLst/>
                          <a:latin typeface="Arial" panose="020B0604020202020204" pitchFamily="34" charset="0"/>
                        </a:rPr>
                      </a:br>
                      <a:r>
                        <a:rPr lang="en-ZA" sz="1200" b="1" i="0" u="none" strike="noStrike">
                          <a:solidFill>
                            <a:schemeClr val="tx1"/>
                          </a:solidFill>
                          <a:effectLst/>
                          <a:latin typeface="Arial" panose="020B0604020202020204" pitchFamily="34" charset="0"/>
                        </a:rPr>
                        <a:t>nating Paraffin</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30591470"/>
                  </a:ext>
                </a:extLst>
              </a:tr>
              <a:tr h="219039">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ZA" sz="1200" b="1" i="0" u="none" strike="noStrike">
                          <a:solidFill>
                            <a:schemeClr val="tx1"/>
                          </a:solidFill>
                          <a:effectLst/>
                          <a:latin typeface="Arial" panose="020B0604020202020204" pitchFamily="34" charset="0"/>
                        </a:rPr>
                        <a:t>c/l</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r>
                        <a:rPr lang="en-ZA" sz="1200" b="1" i="0" u="none" strike="noStrike">
                          <a:solidFill>
                            <a:schemeClr val="tx1"/>
                          </a:solidFill>
                          <a:effectLst/>
                          <a:latin typeface="Arial" panose="020B0604020202020204" pitchFamily="34" charset="0"/>
                        </a:rPr>
                        <a:t>c/l</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r>
                        <a:rPr lang="en-ZA" sz="1200" b="1" i="0" u="none" strike="noStrike">
                          <a:solidFill>
                            <a:schemeClr val="tx1"/>
                          </a:solidFill>
                          <a:effectLst/>
                          <a:latin typeface="Arial" panose="020B0604020202020204" pitchFamily="34" charset="0"/>
                        </a:rPr>
                        <a:t>c/l</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r>
                        <a:rPr lang="en-ZA" sz="1200" b="1" i="0" u="none" strike="noStrike">
                          <a:solidFill>
                            <a:schemeClr val="tx1"/>
                          </a:solidFill>
                          <a:effectLst/>
                          <a:latin typeface="Arial" panose="020B0604020202020204" pitchFamily="34" charset="0"/>
                        </a:rPr>
                        <a:t>c/l</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r>
                        <a:rPr lang="en-ZA" sz="1200" b="1" i="0" u="none" strike="noStrike">
                          <a:solidFill>
                            <a:schemeClr val="tx1"/>
                          </a:solidFill>
                          <a:effectLst/>
                          <a:latin typeface="Arial" panose="020B0604020202020204" pitchFamily="34" charset="0"/>
                        </a:rPr>
                        <a:t>c/l</a:t>
                      </a:r>
                    </a:p>
                  </a:txBody>
                  <a:tcPr marL="5723" marR="5723" marT="57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7603964"/>
                  </a:ext>
                </a:extLst>
              </a:tr>
              <a:tr h="218744">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257241730"/>
                  </a:ext>
                </a:extLst>
              </a:tr>
              <a:tr h="219039">
                <a:tc>
                  <a:txBody>
                    <a:bodyPr/>
                    <a:lstStyle/>
                    <a:p>
                      <a:pPr algn="l" fontAlgn="b"/>
                      <a:r>
                        <a:rPr lang="en-ZA" sz="1200" b="0" i="0" u="none" strike="noStrike">
                          <a:solidFill>
                            <a:schemeClr val="tx1"/>
                          </a:solidFill>
                          <a:effectLst/>
                          <a:latin typeface="Arial" panose="020B0604020202020204" pitchFamily="34" charset="0"/>
                        </a:rPr>
                        <a:t>Wholesale margin</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73,700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73,700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94,990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94,990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94,990 </a:t>
                      </a:r>
                    </a:p>
                  </a:txBody>
                  <a:tcPr marL="5723" marR="5723" marT="5723" marB="0" anchor="b">
                    <a:lnL>
                      <a:noFill/>
                    </a:lnL>
                    <a:lnR>
                      <a:noFill/>
                    </a:lnR>
                    <a:lnT>
                      <a:noFill/>
                    </a:lnT>
                    <a:lnB>
                      <a:noFill/>
                    </a:lnB>
                    <a:noFill/>
                  </a:tcPr>
                </a:tc>
                <a:extLst>
                  <a:ext uri="{0D108BD9-81ED-4DB2-BD59-A6C34878D82A}">
                    <a16:rowId xmlns:a16="http://schemas.microsoft.com/office/drawing/2014/main" val="3887979974"/>
                  </a:ext>
                </a:extLst>
              </a:tr>
              <a:tr h="219039">
                <a:tc>
                  <a:txBody>
                    <a:bodyPr/>
                    <a:lstStyle/>
                    <a:p>
                      <a:pPr algn="l" fontAlgn="b"/>
                      <a:r>
                        <a:rPr lang="en-ZA" sz="1200" b="0" i="0" u="none" strike="noStrike">
                          <a:solidFill>
                            <a:schemeClr val="tx1"/>
                          </a:solidFill>
                          <a:effectLst/>
                          <a:latin typeface="Arial" panose="020B0604020202020204" pitchFamily="34" charset="0"/>
                        </a:rPr>
                        <a:t>Secondary Storage</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38,000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38,000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38,000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38,000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38,000 </a:t>
                      </a:r>
                    </a:p>
                  </a:txBody>
                  <a:tcPr marL="5723" marR="5723" marT="5723" marB="0" anchor="b">
                    <a:lnL>
                      <a:noFill/>
                    </a:lnL>
                    <a:lnR>
                      <a:noFill/>
                    </a:lnR>
                    <a:lnT>
                      <a:noFill/>
                    </a:lnT>
                    <a:lnB>
                      <a:noFill/>
                    </a:lnB>
                    <a:noFill/>
                  </a:tcPr>
                </a:tc>
                <a:extLst>
                  <a:ext uri="{0D108BD9-81ED-4DB2-BD59-A6C34878D82A}">
                    <a16:rowId xmlns:a16="http://schemas.microsoft.com/office/drawing/2014/main" val="3502180650"/>
                  </a:ext>
                </a:extLst>
              </a:tr>
              <a:tr h="219039">
                <a:tc>
                  <a:txBody>
                    <a:bodyPr/>
                    <a:lstStyle/>
                    <a:p>
                      <a:pPr algn="l" fontAlgn="b"/>
                      <a:r>
                        <a:rPr lang="en-ZA" sz="1200" b="0" i="0" u="none" strike="noStrike">
                          <a:solidFill>
                            <a:schemeClr val="tx1"/>
                          </a:solidFill>
                          <a:effectLst/>
                          <a:latin typeface="Arial" panose="020B0604020202020204" pitchFamily="34" charset="0"/>
                        </a:rPr>
                        <a:t>Secondary Distribution</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18,800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18,800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18,800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18,800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18,800 </a:t>
                      </a:r>
                    </a:p>
                  </a:txBody>
                  <a:tcPr marL="5723" marR="5723" marT="5723" marB="0" anchor="b">
                    <a:lnL>
                      <a:noFill/>
                    </a:lnL>
                    <a:lnR>
                      <a:noFill/>
                    </a:lnR>
                    <a:lnT>
                      <a:noFill/>
                    </a:lnT>
                    <a:lnB>
                      <a:noFill/>
                    </a:lnB>
                    <a:noFill/>
                  </a:tcPr>
                </a:tc>
                <a:extLst>
                  <a:ext uri="{0D108BD9-81ED-4DB2-BD59-A6C34878D82A}">
                    <a16:rowId xmlns:a16="http://schemas.microsoft.com/office/drawing/2014/main" val="3118141505"/>
                  </a:ext>
                </a:extLst>
              </a:tr>
              <a:tr h="219039">
                <a:tc>
                  <a:txBody>
                    <a:bodyPr/>
                    <a:lstStyle/>
                    <a:p>
                      <a:pPr algn="l" fontAlgn="b"/>
                      <a:r>
                        <a:rPr lang="en-ZA" sz="1200" b="0" i="0" u="none" strike="noStrike">
                          <a:solidFill>
                            <a:schemeClr val="tx1"/>
                          </a:solidFill>
                          <a:effectLst/>
                          <a:latin typeface="Arial" panose="020B0604020202020204" pitchFamily="34" charset="0"/>
                        </a:rPr>
                        <a:t>Router Differential</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7,400 </a:t>
                      </a:r>
                    </a:p>
                  </a:txBody>
                  <a:tcPr marL="5723" marR="5723" marT="5723" marB="0" anchor="b">
                    <a:lnL>
                      <a:noFill/>
                    </a:lnL>
                    <a:lnR>
                      <a:noFill/>
                    </a:lnR>
                    <a:lnT>
                      <a:noFill/>
                    </a:lnT>
                    <a:lnB>
                      <a:noFill/>
                    </a:lnB>
                    <a:noFill/>
                  </a:tcPr>
                </a:tc>
                <a:extLst>
                  <a:ext uri="{0D108BD9-81ED-4DB2-BD59-A6C34878D82A}">
                    <a16:rowId xmlns:a16="http://schemas.microsoft.com/office/drawing/2014/main" val="2428862026"/>
                  </a:ext>
                </a:extLst>
              </a:tr>
              <a:tr h="219039">
                <a:tc>
                  <a:txBody>
                    <a:bodyPr/>
                    <a:lstStyle/>
                    <a:p>
                      <a:pPr algn="l" fontAlgn="b"/>
                      <a:r>
                        <a:rPr lang="en-ZA" sz="1200" b="0" i="0" u="none" strike="noStrike">
                          <a:solidFill>
                            <a:schemeClr val="tx1"/>
                          </a:solidFill>
                          <a:effectLst/>
                          <a:latin typeface="Arial" panose="020B0604020202020204" pitchFamily="34" charset="0"/>
                        </a:rPr>
                        <a:t>Retail margin</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299,500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299,500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2574530554"/>
                  </a:ext>
                </a:extLst>
              </a:tr>
              <a:tr h="219039">
                <a:tc>
                  <a:txBody>
                    <a:bodyPr/>
                    <a:lstStyle/>
                    <a:p>
                      <a:pPr algn="just" fontAlgn="b"/>
                      <a:r>
                        <a:rPr lang="en-ZA" sz="1200" b="0" i="0" u="none" strike="noStrike">
                          <a:solidFill>
                            <a:schemeClr val="tx1"/>
                          </a:solidFill>
                          <a:effectLst/>
                          <a:latin typeface="Arial" panose="020B0604020202020204" pitchFamily="34" charset="0"/>
                        </a:rPr>
                        <a:t>Zone differential in Gauteng</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87,100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87,100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87,100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87,100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105,300 </a:t>
                      </a:r>
                    </a:p>
                  </a:txBody>
                  <a:tcPr marL="5723" marR="5723" marT="5723" marB="0" anchor="b">
                    <a:lnL>
                      <a:noFill/>
                    </a:lnL>
                    <a:lnR>
                      <a:noFill/>
                    </a:lnR>
                    <a:lnT>
                      <a:noFill/>
                    </a:lnT>
                    <a:lnB>
                      <a:noFill/>
                    </a:lnB>
                    <a:noFill/>
                  </a:tcPr>
                </a:tc>
                <a:extLst>
                  <a:ext uri="{0D108BD9-81ED-4DB2-BD59-A6C34878D82A}">
                    <a16:rowId xmlns:a16="http://schemas.microsoft.com/office/drawing/2014/main" val="1764795882"/>
                  </a:ext>
                </a:extLst>
              </a:tr>
              <a:tr h="219039">
                <a:tc>
                  <a:txBody>
                    <a:bodyPr/>
                    <a:lstStyle/>
                    <a:p>
                      <a:pPr algn="l" fontAlgn="b"/>
                      <a:r>
                        <a:rPr lang="en-ZA" sz="1200" b="0" i="0" u="none" strike="noStrike">
                          <a:solidFill>
                            <a:schemeClr val="tx1"/>
                          </a:solidFill>
                          <a:effectLst/>
                          <a:latin typeface="Arial" panose="020B0604020202020204" pitchFamily="34" charset="0"/>
                        </a:rPr>
                        <a:t>IP Tracer levy</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0,500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0,500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3449746413"/>
                  </a:ext>
                </a:extLst>
              </a:tr>
              <a:tr h="219039">
                <a:tc>
                  <a:txBody>
                    <a:bodyPr/>
                    <a:lstStyle/>
                    <a:p>
                      <a:pPr algn="l" fontAlgn="b"/>
                      <a:r>
                        <a:rPr lang="en-ZA" sz="1200" b="0" i="0" u="none" strike="noStrike">
                          <a:solidFill>
                            <a:srgbClr val="0070C0"/>
                          </a:solidFill>
                          <a:effectLst/>
                          <a:latin typeface="Arial" panose="020B0604020202020204" pitchFamily="34" charset="0"/>
                        </a:rPr>
                        <a:t>Fuel levy</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415,000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415,000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402,000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402,000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2120029794"/>
                  </a:ext>
                </a:extLst>
              </a:tr>
              <a:tr h="219039">
                <a:tc>
                  <a:txBody>
                    <a:bodyPr/>
                    <a:lstStyle/>
                    <a:p>
                      <a:pPr algn="l" fontAlgn="b"/>
                      <a:r>
                        <a:rPr lang="en-ZA" sz="1200" b="0" i="0" u="none" strike="noStrike">
                          <a:solidFill>
                            <a:srgbClr val="0070C0"/>
                          </a:solidFill>
                          <a:effectLst/>
                          <a:latin typeface="Arial" panose="020B0604020202020204" pitchFamily="34" charset="0"/>
                        </a:rPr>
                        <a:t>Customs &amp; excise duty</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4,000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721116977"/>
                  </a:ext>
                </a:extLst>
              </a:tr>
              <a:tr h="219039">
                <a:tc>
                  <a:txBody>
                    <a:bodyPr/>
                    <a:lstStyle/>
                    <a:p>
                      <a:pPr algn="l" fontAlgn="b"/>
                      <a:r>
                        <a:rPr lang="en-ZA" sz="1200" b="0" i="0" u="none" strike="noStrike">
                          <a:solidFill>
                            <a:srgbClr val="0070C0"/>
                          </a:solidFill>
                          <a:effectLst/>
                          <a:latin typeface="Arial" panose="020B0604020202020204" pitchFamily="34" charset="0"/>
                        </a:rPr>
                        <a:t>RAF levy</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218,000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218,000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218,000 </a:t>
                      </a:r>
                    </a:p>
                  </a:txBody>
                  <a:tcPr marL="5723" marR="5723" marT="5723" marB="0" anchor="b">
                    <a:lnL>
                      <a:noFill/>
                    </a:lnL>
                    <a:lnR>
                      <a:noFill/>
                    </a:lnR>
                    <a:lnT>
                      <a:noFill/>
                    </a:lnT>
                    <a:lnB>
                      <a:noFill/>
                    </a:lnB>
                    <a:noFill/>
                  </a:tcPr>
                </a:tc>
                <a:tc>
                  <a:txBody>
                    <a:bodyPr/>
                    <a:lstStyle/>
                    <a:p>
                      <a:pPr algn="r" fontAlgn="b"/>
                      <a:r>
                        <a:rPr lang="en-ZA" sz="1200" b="0" i="0" u="none" strike="noStrike">
                          <a:solidFill>
                            <a:srgbClr val="0070C0"/>
                          </a:solidFill>
                          <a:effectLst/>
                          <a:latin typeface="Arial" panose="020B0604020202020204" pitchFamily="34" charset="0"/>
                        </a:rPr>
                        <a:t> 218,000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1464809551"/>
                  </a:ext>
                </a:extLst>
              </a:tr>
              <a:tr h="219039">
                <a:tc>
                  <a:txBody>
                    <a:bodyPr/>
                    <a:lstStyle/>
                    <a:p>
                      <a:pPr algn="just" fontAlgn="b"/>
                      <a:r>
                        <a:rPr lang="en-ZA" sz="1200" b="0" i="0" u="none" strike="noStrike">
                          <a:solidFill>
                            <a:schemeClr val="tx1"/>
                          </a:solidFill>
                          <a:effectLst/>
                          <a:latin typeface="Arial" panose="020B0604020202020204" pitchFamily="34" charset="0"/>
                        </a:rPr>
                        <a:t>Petroleum Products levy</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0,330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0,330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0,330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0,330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3754105451"/>
                  </a:ext>
                </a:extLst>
              </a:tr>
              <a:tr h="219039">
                <a:tc>
                  <a:txBody>
                    <a:bodyPr/>
                    <a:lstStyle/>
                    <a:p>
                      <a:pPr algn="l" fontAlgn="b"/>
                      <a:r>
                        <a:rPr lang="en-ZA" sz="1200" b="0" i="0" u="none" strike="noStrike">
                          <a:solidFill>
                            <a:schemeClr val="tx1"/>
                          </a:solidFill>
                          <a:effectLst/>
                          <a:latin typeface="Arial" panose="020B0604020202020204" pitchFamily="34" charset="0"/>
                        </a:rPr>
                        <a:t>Slate levy</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a:noFill/>
                    </a:lnB>
                    <a:noFill/>
                  </a:tcPr>
                </a:tc>
                <a:extLst>
                  <a:ext uri="{0D108BD9-81ED-4DB2-BD59-A6C34878D82A}">
                    <a16:rowId xmlns:a16="http://schemas.microsoft.com/office/drawing/2014/main" val="2543647533"/>
                  </a:ext>
                </a:extLst>
              </a:tr>
              <a:tr h="219039">
                <a:tc>
                  <a:txBody>
                    <a:bodyPr/>
                    <a:lstStyle/>
                    <a:p>
                      <a:pPr algn="l" fontAlgn="b"/>
                      <a:r>
                        <a:rPr lang="en-ZA" sz="1200" b="0" i="0" u="none" strike="noStrike">
                          <a:solidFill>
                            <a:schemeClr val="tx1"/>
                          </a:solidFill>
                          <a:effectLst/>
                          <a:latin typeface="Arial" panose="020B0604020202020204" pitchFamily="34" charset="0"/>
                        </a:rPr>
                        <a:t>Pump Rounding</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( 0,300)</a:t>
                      </a: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ZA" sz="1200" b="0" i="0" u="none" strike="noStrike">
                          <a:solidFill>
                            <a:schemeClr val="tx1"/>
                          </a:solidFill>
                          <a:effectLst/>
                          <a:latin typeface="Arial" panose="020B0604020202020204" pitchFamily="34" charset="0"/>
                        </a:rPr>
                        <a:t>( 0,300)</a:t>
                      </a: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ZA" sz="1200" b="0" i="0" u="none" strike="noStrike">
                          <a:solidFill>
                            <a:schemeClr val="tx1"/>
                          </a:solidFill>
                          <a:effectLst/>
                          <a:latin typeface="Arial" panose="020B0604020202020204" pitchFamily="34" charset="0"/>
                        </a:rPr>
                        <a:t> 0,000 </a:t>
                      </a: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7335964"/>
                  </a:ext>
                </a:extLst>
              </a:tr>
              <a:tr h="219039">
                <a:tc>
                  <a:txBody>
                    <a:bodyPr/>
                    <a:lstStyle/>
                    <a:p>
                      <a:pPr algn="l" fontAlgn="b"/>
                      <a:r>
                        <a:rPr lang="en-ZA" sz="1200" b="0" i="0" u="none" strike="noStrike">
                          <a:solidFill>
                            <a:schemeClr val="tx1"/>
                          </a:solidFill>
                          <a:effectLst/>
                          <a:latin typeface="Arial" panose="020B0604020202020204" pitchFamily="34" charset="0"/>
                        </a:rPr>
                        <a:t>Sub-total</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1 154,130 </a:t>
                      </a: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n-ZA" sz="1200" b="0" i="0" u="none" strike="noStrike">
                          <a:solidFill>
                            <a:schemeClr val="tx1"/>
                          </a:solidFill>
                          <a:effectLst/>
                          <a:latin typeface="Arial" panose="020B0604020202020204" pitchFamily="34" charset="0"/>
                        </a:rPr>
                        <a:t>1 154,130 </a:t>
                      </a: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n-ZA" sz="1200" b="0" i="0" u="none" strike="noStrike">
                          <a:solidFill>
                            <a:schemeClr val="tx1"/>
                          </a:solidFill>
                          <a:effectLst/>
                          <a:latin typeface="Arial" panose="020B0604020202020204" pitchFamily="34" charset="0"/>
                        </a:rPr>
                        <a:t> 863,720 </a:t>
                      </a: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n-ZA" sz="1200" b="0" i="0" u="none" strike="noStrike">
                          <a:solidFill>
                            <a:schemeClr val="tx1"/>
                          </a:solidFill>
                          <a:effectLst/>
                          <a:latin typeface="Arial" panose="020B0604020202020204" pitchFamily="34" charset="0"/>
                        </a:rPr>
                        <a:t> 863,720 </a:t>
                      </a: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n-ZA" sz="1200" b="0" i="0" u="none" strike="noStrike">
                          <a:solidFill>
                            <a:schemeClr val="tx1"/>
                          </a:solidFill>
                          <a:effectLst/>
                          <a:latin typeface="Arial" panose="020B0604020202020204" pitchFamily="34" charset="0"/>
                        </a:rPr>
                        <a:t> 264,490 </a:t>
                      </a:r>
                    </a:p>
                  </a:txBody>
                  <a:tcPr marL="5723" marR="5723" marT="5723"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745655636"/>
                  </a:ext>
                </a:extLst>
              </a:tr>
              <a:tr h="438078">
                <a:tc>
                  <a:txBody>
                    <a:bodyPr/>
                    <a:lstStyle/>
                    <a:p>
                      <a:pPr algn="l" fontAlgn="b"/>
                      <a:r>
                        <a:rPr lang="en-GB" sz="1200" b="0" i="0" u="sng" strike="noStrike">
                          <a:solidFill>
                            <a:schemeClr val="tx1"/>
                          </a:solidFill>
                          <a:effectLst/>
                          <a:latin typeface="Arial" panose="020B0604020202020204" pitchFamily="34" charset="0"/>
                        </a:rPr>
                        <a:t>Contribution to the Basic Fuel Price</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1 032,870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1024,870</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1 071,630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1 077,030 </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1 051,128 </a:t>
                      </a:r>
                    </a:p>
                  </a:txBody>
                  <a:tcPr marL="5723" marR="5723" marT="5723" marB="0" anchor="b">
                    <a:lnL>
                      <a:noFill/>
                    </a:lnL>
                    <a:lnR>
                      <a:noFill/>
                    </a:lnR>
                    <a:lnT>
                      <a:noFill/>
                    </a:lnT>
                    <a:lnB>
                      <a:noFill/>
                    </a:lnB>
                    <a:noFill/>
                  </a:tcPr>
                </a:tc>
                <a:extLst>
                  <a:ext uri="{0D108BD9-81ED-4DB2-BD59-A6C34878D82A}">
                    <a16:rowId xmlns:a16="http://schemas.microsoft.com/office/drawing/2014/main" val="2573323534"/>
                  </a:ext>
                </a:extLst>
              </a:tr>
              <a:tr h="219039">
                <a:tc>
                  <a:txBody>
                    <a:bodyPr/>
                    <a:lstStyle/>
                    <a:p>
                      <a:pPr algn="l" fontAlgn="b"/>
                      <a:endParaRPr lang="en-ZA" sz="1200" b="0" i="0" u="sng"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extLst>
                  <a:ext uri="{0D108BD9-81ED-4DB2-BD59-A6C34878D82A}">
                    <a16:rowId xmlns:a16="http://schemas.microsoft.com/office/drawing/2014/main" val="1824097910"/>
                  </a:ext>
                </a:extLst>
              </a:tr>
              <a:tr h="225677">
                <a:tc>
                  <a:txBody>
                    <a:bodyPr/>
                    <a:lstStyle/>
                    <a:p>
                      <a:pPr algn="l" fontAlgn="b"/>
                      <a:r>
                        <a:rPr lang="en-ZA" sz="1200" b="0" i="0" u="sng" strike="noStrike">
                          <a:solidFill>
                            <a:schemeClr val="tx1"/>
                          </a:solidFill>
                          <a:effectLst/>
                          <a:latin typeface="Arial" panose="020B0604020202020204" pitchFamily="34" charset="0"/>
                        </a:rPr>
                        <a:t>Retail Price</a:t>
                      </a:r>
                    </a:p>
                  </a:txBody>
                  <a:tcPr marL="5723" marR="5723" marT="5723" marB="0" anchor="b">
                    <a:lnL>
                      <a:noFill/>
                    </a:lnL>
                    <a:lnR>
                      <a:noFill/>
                    </a:lnR>
                    <a:lnT>
                      <a:noFill/>
                    </a:lnT>
                    <a:lnB>
                      <a:noFill/>
                    </a:lnB>
                    <a:noFill/>
                  </a:tcPr>
                </a:tc>
                <a:tc>
                  <a:txBody>
                    <a:bodyPr/>
                    <a:lstStyle/>
                    <a:p>
                      <a:pPr algn="r" fontAlgn="b"/>
                      <a:r>
                        <a:rPr lang="en-ZA" sz="1200" b="0" i="0" u="none" strike="noStrike">
                          <a:solidFill>
                            <a:schemeClr val="tx1"/>
                          </a:solidFill>
                          <a:effectLst/>
                          <a:latin typeface="Arial" panose="020B0604020202020204" pitchFamily="34" charset="0"/>
                        </a:rPr>
                        <a:t>2 187,00</a:t>
                      </a:r>
                    </a:p>
                  </a:txBody>
                  <a:tcPr marL="5723" marR="5723" marT="572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r>
                        <a:rPr lang="en-ZA" sz="1200" b="0" i="0" u="none" strike="noStrike">
                          <a:solidFill>
                            <a:schemeClr val="tx1"/>
                          </a:solidFill>
                          <a:effectLst/>
                          <a:latin typeface="Arial" panose="020B0604020202020204" pitchFamily="34" charset="0"/>
                        </a:rPr>
                        <a:t>2 179,00</a:t>
                      </a:r>
                    </a:p>
                  </a:txBody>
                  <a:tcPr marL="5723" marR="5723" marT="5723"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tc>
                  <a:txBody>
                    <a:bodyPr/>
                    <a:lstStyle/>
                    <a:p>
                      <a:pPr algn="l" fontAlgn="b"/>
                      <a:endParaRPr lang="en-ZA" sz="1200" b="0" i="0" u="none" strike="noStrike">
                        <a:solidFill>
                          <a:schemeClr val="tx1"/>
                        </a:solidFill>
                        <a:effectLst/>
                        <a:latin typeface="Arial" panose="020B0604020202020204" pitchFamily="34" charset="0"/>
                      </a:endParaRPr>
                    </a:p>
                  </a:txBody>
                  <a:tcPr marL="5723" marR="5723" marT="5723" marB="0" anchor="b">
                    <a:lnL>
                      <a:noFill/>
                    </a:lnL>
                    <a:lnR>
                      <a:noFill/>
                    </a:lnR>
                    <a:lnT>
                      <a:noFill/>
                    </a:lnT>
                    <a:lnB>
                      <a:noFill/>
                    </a:lnB>
                    <a:noFill/>
                  </a:tcPr>
                </a:tc>
                <a:extLst>
                  <a:ext uri="{0D108BD9-81ED-4DB2-BD59-A6C34878D82A}">
                    <a16:rowId xmlns:a16="http://schemas.microsoft.com/office/drawing/2014/main" val="2857849381"/>
                  </a:ext>
                </a:extLst>
              </a:tr>
            </a:tbl>
          </a:graphicData>
        </a:graphic>
      </p:graphicFrame>
    </p:spTree>
    <p:extLst>
      <p:ext uri="{BB962C8B-B14F-4D97-AF65-F5344CB8AC3E}">
        <p14:creationId xmlns:p14="http://schemas.microsoft.com/office/powerpoint/2010/main" val="1984627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D2C05-DBBB-5A92-6981-F43EFC8CD4F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C4CBADD-B63F-9DFD-3860-A6E8367A7910}"/>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E9353ED1-E6BD-B0EA-B339-C921EB5AFE70}"/>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76DE6592-5C21-AA96-4FB6-D281431A3A6E}"/>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FA4121D8-5D4C-D830-3745-CD3E9CCDA900}"/>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37627995-3B8D-481E-7A9D-3C4543F53F5B}"/>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5DEA12A6-D5AE-21E5-0683-6482D403A9A1}"/>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82C955C1-1B3E-04AE-D2AA-BDCF7E637686}"/>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a:extLst>
              <a:ext uri="{FF2B5EF4-FFF2-40B4-BE49-F238E27FC236}">
                <a16:creationId xmlns:a16="http://schemas.microsoft.com/office/drawing/2014/main" id="{F803534F-9E95-DE75-BD97-DA03E10421B7}"/>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BCB73919-78F6-DC16-9191-65C57AC52334}"/>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a:extLst>
              <a:ext uri="{FF2B5EF4-FFF2-40B4-BE49-F238E27FC236}">
                <a16:creationId xmlns:a16="http://schemas.microsoft.com/office/drawing/2014/main" id="{8EED55CF-B12A-5896-C244-5B7C1CA53A4E}"/>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F5FD5BF5-C60B-22FC-9699-D11B48A98504}"/>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a:extLst>
              <a:ext uri="{FF2B5EF4-FFF2-40B4-BE49-F238E27FC236}">
                <a16:creationId xmlns:a16="http://schemas.microsoft.com/office/drawing/2014/main" id="{2FAD421B-B46C-9271-586E-F62F51AE2390}"/>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C5719A83-F109-3857-CBB1-C8610A2A9BB6}"/>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a:extLst>
              <a:ext uri="{FF2B5EF4-FFF2-40B4-BE49-F238E27FC236}">
                <a16:creationId xmlns:a16="http://schemas.microsoft.com/office/drawing/2014/main" id="{8D2C9B3E-E1C7-710F-AB65-0068025ABB51}"/>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64F5354B-A15E-498A-6A6F-F77B6C76DC77}"/>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a:extLst>
              <a:ext uri="{FF2B5EF4-FFF2-40B4-BE49-F238E27FC236}">
                <a16:creationId xmlns:a16="http://schemas.microsoft.com/office/drawing/2014/main" id="{E9F47AAC-8EF1-CCCA-A125-DBC967DF4AAF}"/>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9E66B609-C299-9385-3A37-B87590329999}"/>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82D7D32F-E2E1-B711-FF3D-377E754A10AE}"/>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12</a:t>
              </a:r>
            </a:p>
          </p:txBody>
        </p:sp>
      </p:grpSp>
      <p:grpSp>
        <p:nvGrpSpPr>
          <p:cNvPr id="20" name="Group 20">
            <a:extLst>
              <a:ext uri="{FF2B5EF4-FFF2-40B4-BE49-F238E27FC236}">
                <a16:creationId xmlns:a16="http://schemas.microsoft.com/office/drawing/2014/main" id="{37D4BE72-5E4E-4B13-15C8-34B795C96B82}"/>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F878E11B-5299-8793-969F-D5F381F6C85A}"/>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a:extLst>
                <a:ext uri="{FF2B5EF4-FFF2-40B4-BE49-F238E27FC236}">
                  <a16:creationId xmlns:a16="http://schemas.microsoft.com/office/drawing/2014/main" id="{377D3FEC-F299-C5EF-7918-0135489C4CF6}"/>
                </a:ext>
              </a:extLst>
            </p:cNvPr>
            <p:cNvSpPr txBox="1"/>
            <p:nvPr/>
          </p:nvSpPr>
          <p:spPr>
            <a:xfrm>
              <a:off x="198824" y="-842643"/>
              <a:ext cx="9273561" cy="1896577"/>
            </a:xfrm>
            <a:prstGeom prst="rect">
              <a:avLst/>
            </a:prstGeom>
          </p:spPr>
          <p:txBody>
            <a:bodyPr lIns="0" tIns="0" rIns="0" bIns="0" rtlCol="0" anchor="t"/>
            <a:lstStyle/>
            <a:p>
              <a:pPr algn="l">
                <a:lnSpc>
                  <a:spcPct val="150000"/>
                </a:lnSpc>
              </a:pPr>
              <a:endParaRPr lang="en-US" sz="2790">
                <a:solidFill>
                  <a:srgbClr val="F5A400"/>
                </a:solidFill>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D9D13D81-8574-1240-2407-C0937702B310}"/>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grpSp>
        <p:nvGrpSpPr>
          <p:cNvPr id="26" name="Group 26">
            <a:extLst>
              <a:ext uri="{FF2B5EF4-FFF2-40B4-BE49-F238E27FC236}">
                <a16:creationId xmlns:a16="http://schemas.microsoft.com/office/drawing/2014/main" id="{EB7647D7-E63A-CBCA-5001-E577D8E1CA8A}"/>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B92F5909-B965-9830-4C2F-A91DFFF82E40}"/>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28" name="TextBox 28">
              <a:extLst>
                <a:ext uri="{FF2B5EF4-FFF2-40B4-BE49-F238E27FC236}">
                  <a16:creationId xmlns:a16="http://schemas.microsoft.com/office/drawing/2014/main" id="{A156A53E-13EF-7AE6-9AA0-0ED511B335D1}"/>
                </a:ext>
              </a:extLst>
            </p:cNvPr>
            <p:cNvSpPr txBox="1"/>
            <p:nvPr/>
          </p:nvSpPr>
          <p:spPr>
            <a:xfrm>
              <a:off x="371104" y="-188124"/>
              <a:ext cx="8079424" cy="847704"/>
            </a:xfrm>
            <a:prstGeom prst="rect">
              <a:avLst/>
            </a:prstGeom>
          </p:spPr>
          <p:txBody>
            <a:bodyPr lIns="0" tIns="0" rIns="0" bIns="0" rtlCol="0" anchor="t"/>
            <a:lstStyle/>
            <a:p>
              <a:pPr algn="l">
                <a:lnSpc>
                  <a:spcPct val="200000"/>
                </a:lnSpc>
              </a:pPr>
              <a:endParaRPr lang="en-US" sz="1667">
                <a:solidFill>
                  <a:srgbClr val="000000"/>
                </a:solidFill>
                <a:latin typeface="Poppins"/>
                <a:ea typeface="Poppins"/>
                <a:cs typeface="Poppins"/>
                <a:sym typeface="Poppins"/>
              </a:endParaRPr>
            </a:p>
          </p:txBody>
        </p:sp>
      </p:grpSp>
      <p:sp>
        <p:nvSpPr>
          <p:cNvPr id="36" name="TextBox 36">
            <a:extLst>
              <a:ext uri="{FF2B5EF4-FFF2-40B4-BE49-F238E27FC236}">
                <a16:creationId xmlns:a16="http://schemas.microsoft.com/office/drawing/2014/main" id="{179D57A3-A2EF-7D2D-88E3-D6658E468DAE}"/>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5C7BE899-5D35-7928-1B16-F4195840F005}"/>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2EFBA99F-EF23-0210-B0D8-7A127A9C7FFF}"/>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6BEFC7C1-DDB8-5A6C-D954-461086A57FEE}"/>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36CB6996-D4B5-6FC3-96A7-2021B66A7051}"/>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2BB3D7FE-AB86-D321-B693-DD0EDD70056A}"/>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A10A00B9-DF7D-38E7-E6A1-D771E5DA907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C3AED648-C8F5-8B5F-29B5-96E70EB33117}"/>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BACED204-7AB4-1B39-C7B4-3E45C43046A2}"/>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
        <p:nvSpPr>
          <p:cNvPr id="25" name="TextBox 24">
            <a:extLst>
              <a:ext uri="{FF2B5EF4-FFF2-40B4-BE49-F238E27FC236}">
                <a16:creationId xmlns:a16="http://schemas.microsoft.com/office/drawing/2014/main" id="{84BB520A-F653-22BF-AE66-F728D61AC8F7}"/>
              </a:ext>
            </a:extLst>
          </p:cNvPr>
          <p:cNvSpPr txBox="1"/>
          <p:nvPr/>
        </p:nvSpPr>
        <p:spPr>
          <a:xfrm>
            <a:off x="2453180" y="7025"/>
            <a:ext cx="4908884" cy="707886"/>
          </a:xfrm>
          <a:prstGeom prst="rect">
            <a:avLst/>
          </a:prstGeom>
          <a:noFill/>
        </p:spPr>
        <p:txBody>
          <a:bodyPr wrap="square">
            <a:spAutoFit/>
          </a:bodyPr>
          <a:lstStyle/>
          <a:p>
            <a:r>
              <a:rPr lang="en-GB" sz="4000" b="1">
                <a:solidFill>
                  <a:srgbClr val="000000"/>
                </a:solidFill>
                <a:effectLst>
                  <a:outerShdw blurRad="38100" dist="38100" dir="2700000" algn="tl">
                    <a:srgbClr val="FFFFFF"/>
                  </a:outerShdw>
                </a:effectLst>
                <a:latin typeface="Calibri"/>
                <a:ea typeface="+mj-ea"/>
                <a:cs typeface="+mj-cs"/>
              </a:rPr>
              <a:t>E</a:t>
            </a:r>
            <a:r>
              <a:rPr lang="en-ZA" sz="4000" b="1">
                <a:solidFill>
                  <a:srgbClr val="000000"/>
                </a:solidFill>
                <a:effectLst>
                  <a:outerShdw blurRad="38100" dist="38100" dir="2700000" algn="tl">
                    <a:srgbClr val="FFFFFF"/>
                  </a:outerShdw>
                </a:effectLst>
                <a:latin typeface="Calibri"/>
                <a:ea typeface="+mj-ea"/>
                <a:cs typeface="+mj-cs"/>
              </a:rPr>
              <a:t>merging risks</a:t>
            </a:r>
            <a:endParaRPr lang="en-ZA"/>
          </a:p>
        </p:txBody>
      </p:sp>
      <p:sp>
        <p:nvSpPr>
          <p:cNvPr id="44" name="TextBox 43">
            <a:extLst>
              <a:ext uri="{FF2B5EF4-FFF2-40B4-BE49-F238E27FC236}">
                <a16:creationId xmlns:a16="http://schemas.microsoft.com/office/drawing/2014/main" id="{F7F919F4-AE74-920D-9B6B-7D35FD936A6D}"/>
              </a:ext>
            </a:extLst>
          </p:cNvPr>
          <p:cNvSpPr txBox="1"/>
          <p:nvPr/>
        </p:nvSpPr>
        <p:spPr>
          <a:xfrm>
            <a:off x="42183" y="872859"/>
            <a:ext cx="7905001" cy="4789003"/>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Security of supply threatened by the closure of refineries</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Inability to supply fuel to SACU region</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Conversion of manufacturing warehouse to depots may affect the collection of DAS</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Transportation of fuel from Richards bay by road could threaten the sustainability of the pipeline and lead to price arbitrage</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Increasing fuel imports from Matola</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b="1" i="1" kern="0">
                <a:solidFill>
                  <a:prstClr val="black"/>
                </a:solidFill>
                <a:latin typeface="Calibri" panose="020F0502020204030204"/>
              </a:rPr>
              <a:t>How can we turn some of these risks into opportunities?</a:t>
            </a:r>
            <a:endParaRPr kumimoji="0" lang="en-ZA" sz="2400" b="1" i="1" u="none" strike="noStrike" kern="0" cap="none" spc="0" normalizeH="0" baseline="0" noProof="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919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D443A-FE4F-EBC8-4369-62814409152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9E1C1A-5E09-1E0D-B28F-38A49CDCC474}"/>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7DC6DE45-D661-F402-3C7B-5BC68CCB0F17}"/>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5D2458A2-C605-E60C-AFCB-30A3A1A17984}"/>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4350ED44-C8D1-2164-9011-FF1C8FE0ADF4}"/>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BA2CB2B0-65BB-2C55-1E6B-70C7F3566259}"/>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50F4BCCC-5B4D-0CDF-2C40-1A3775159309}"/>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FC2F860D-B043-B731-2668-805241C62AE7}"/>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a:extLst>
              <a:ext uri="{FF2B5EF4-FFF2-40B4-BE49-F238E27FC236}">
                <a16:creationId xmlns:a16="http://schemas.microsoft.com/office/drawing/2014/main" id="{94B5824C-8FCF-6EF9-9965-C88AFA722BA8}"/>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D4F8EEB0-57A6-B453-1903-2EC826459A87}"/>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a:extLst>
              <a:ext uri="{FF2B5EF4-FFF2-40B4-BE49-F238E27FC236}">
                <a16:creationId xmlns:a16="http://schemas.microsoft.com/office/drawing/2014/main" id="{06A9A725-46FC-260A-D6D8-C4295A852394}"/>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EA13E2A6-9D85-7A10-D472-C3DEDCED4A1F}"/>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a:extLst>
              <a:ext uri="{FF2B5EF4-FFF2-40B4-BE49-F238E27FC236}">
                <a16:creationId xmlns:a16="http://schemas.microsoft.com/office/drawing/2014/main" id="{1C3F064B-8834-198B-66C0-EC714C4B9F90}"/>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80E6BDD0-AC12-87A6-436C-A980108DF10B}"/>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a:extLst>
              <a:ext uri="{FF2B5EF4-FFF2-40B4-BE49-F238E27FC236}">
                <a16:creationId xmlns:a16="http://schemas.microsoft.com/office/drawing/2014/main" id="{956B5878-880D-2510-934D-C9372A310D74}"/>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C8713396-2F85-0654-7CCC-8CE8BC26BBE5}"/>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a:extLst>
              <a:ext uri="{FF2B5EF4-FFF2-40B4-BE49-F238E27FC236}">
                <a16:creationId xmlns:a16="http://schemas.microsoft.com/office/drawing/2014/main" id="{1F434B58-5AFE-C424-066A-83DFD6440349}"/>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CE08FD63-2AB4-04D9-3F3E-AA6A13464270}"/>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0E71CDA8-CE71-ED07-B183-7030E84E4AE0}"/>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13</a:t>
              </a:r>
            </a:p>
          </p:txBody>
        </p:sp>
      </p:grpSp>
      <p:grpSp>
        <p:nvGrpSpPr>
          <p:cNvPr id="20" name="Group 20">
            <a:extLst>
              <a:ext uri="{FF2B5EF4-FFF2-40B4-BE49-F238E27FC236}">
                <a16:creationId xmlns:a16="http://schemas.microsoft.com/office/drawing/2014/main" id="{79072371-E132-197F-D1B1-7EA81990C6D0}"/>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41FFE909-2D50-1062-15D9-44EC34E08C01}"/>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a:extLst>
                <a:ext uri="{FF2B5EF4-FFF2-40B4-BE49-F238E27FC236}">
                  <a16:creationId xmlns:a16="http://schemas.microsoft.com/office/drawing/2014/main" id="{555D1D67-27F1-9744-45EB-719FD8EF8377}"/>
                </a:ext>
              </a:extLst>
            </p:cNvPr>
            <p:cNvSpPr txBox="1"/>
            <p:nvPr/>
          </p:nvSpPr>
          <p:spPr>
            <a:xfrm>
              <a:off x="198824" y="-842643"/>
              <a:ext cx="9273561" cy="1896577"/>
            </a:xfrm>
            <a:prstGeom prst="rect">
              <a:avLst/>
            </a:prstGeom>
          </p:spPr>
          <p:txBody>
            <a:bodyPr lIns="0" tIns="0" rIns="0" bIns="0" rtlCol="0" anchor="t"/>
            <a:lstStyle/>
            <a:p>
              <a:pPr algn="l">
                <a:lnSpc>
                  <a:spcPct val="150000"/>
                </a:lnSpc>
              </a:pPr>
              <a:endParaRPr lang="en-US" sz="2790">
                <a:solidFill>
                  <a:srgbClr val="F5A400"/>
                </a:solidFill>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A87B2CB2-27B3-0A84-0691-53C02F45A539}"/>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grpSp>
        <p:nvGrpSpPr>
          <p:cNvPr id="26" name="Group 26">
            <a:extLst>
              <a:ext uri="{FF2B5EF4-FFF2-40B4-BE49-F238E27FC236}">
                <a16:creationId xmlns:a16="http://schemas.microsoft.com/office/drawing/2014/main" id="{901C88E2-35F3-D1CE-3C34-BF9950A62D5B}"/>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E8BAAF12-E0E1-368F-F22A-7A743986918A}"/>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28" name="TextBox 28">
              <a:extLst>
                <a:ext uri="{FF2B5EF4-FFF2-40B4-BE49-F238E27FC236}">
                  <a16:creationId xmlns:a16="http://schemas.microsoft.com/office/drawing/2014/main" id="{ED175936-56A8-6BC5-4992-0DBBDADA7A1E}"/>
                </a:ext>
              </a:extLst>
            </p:cNvPr>
            <p:cNvSpPr txBox="1"/>
            <p:nvPr/>
          </p:nvSpPr>
          <p:spPr>
            <a:xfrm>
              <a:off x="371104" y="-188124"/>
              <a:ext cx="8079424" cy="847704"/>
            </a:xfrm>
            <a:prstGeom prst="rect">
              <a:avLst/>
            </a:prstGeom>
          </p:spPr>
          <p:txBody>
            <a:bodyPr lIns="0" tIns="0" rIns="0" bIns="0" rtlCol="0" anchor="t"/>
            <a:lstStyle/>
            <a:p>
              <a:pPr algn="l">
                <a:lnSpc>
                  <a:spcPct val="200000"/>
                </a:lnSpc>
              </a:pPr>
              <a:endParaRPr lang="en-US" sz="1667">
                <a:solidFill>
                  <a:srgbClr val="000000"/>
                </a:solidFill>
                <a:latin typeface="Poppins"/>
                <a:ea typeface="Poppins"/>
                <a:cs typeface="Poppins"/>
                <a:sym typeface="Poppins"/>
              </a:endParaRPr>
            </a:p>
          </p:txBody>
        </p:sp>
      </p:grpSp>
      <p:sp>
        <p:nvSpPr>
          <p:cNvPr id="36" name="TextBox 36">
            <a:extLst>
              <a:ext uri="{FF2B5EF4-FFF2-40B4-BE49-F238E27FC236}">
                <a16:creationId xmlns:a16="http://schemas.microsoft.com/office/drawing/2014/main" id="{8C68F7A4-41F9-8F82-8716-356192557B93}"/>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4C2F3B0E-6F14-B138-66F0-67B60736B1EB}"/>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247F6395-13D0-4EA3-AFE9-1D2F2E8FE259}"/>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5769F085-42F6-F1CE-86AE-DD1689F1A2B0}"/>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6EC2F19E-ECC6-352D-6A23-84F111644A98}"/>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7D367A07-16D4-3CE6-EEBE-2A063356DEC6}"/>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D6341444-F5EF-759E-4FC6-00F593FB93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A3C3777F-0F73-6DB8-A041-586C6E46BC6F}"/>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0CC64545-6B9C-1849-D6B4-0C61FC963445}"/>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
        <p:nvSpPr>
          <p:cNvPr id="25" name="TextBox 24">
            <a:extLst>
              <a:ext uri="{FF2B5EF4-FFF2-40B4-BE49-F238E27FC236}">
                <a16:creationId xmlns:a16="http://schemas.microsoft.com/office/drawing/2014/main" id="{16D602BB-E805-977B-4290-140614D811BA}"/>
              </a:ext>
            </a:extLst>
          </p:cNvPr>
          <p:cNvSpPr txBox="1"/>
          <p:nvPr/>
        </p:nvSpPr>
        <p:spPr>
          <a:xfrm>
            <a:off x="2453180" y="7025"/>
            <a:ext cx="4908884" cy="1323439"/>
          </a:xfrm>
          <a:prstGeom prst="rect">
            <a:avLst/>
          </a:prstGeom>
          <a:noFill/>
        </p:spPr>
        <p:txBody>
          <a:bodyPr wrap="square">
            <a:spAutoFit/>
          </a:bodyPr>
          <a:lstStyle/>
          <a:p>
            <a:r>
              <a:rPr lang="en-GB" sz="4000" b="1">
                <a:solidFill>
                  <a:srgbClr val="000000"/>
                </a:solidFill>
                <a:effectLst>
                  <a:outerShdw blurRad="38100" dist="38100" dir="2700000" algn="tl">
                    <a:srgbClr val="FFFFFF"/>
                  </a:outerShdw>
                </a:effectLst>
                <a:latin typeface="Calibri"/>
                <a:ea typeface="+mj-ea"/>
                <a:cs typeface="+mj-cs"/>
              </a:rPr>
              <a:t>M</a:t>
            </a:r>
            <a:r>
              <a:rPr lang="en-ZA" sz="4000" b="1" err="1">
                <a:solidFill>
                  <a:srgbClr val="000000"/>
                </a:solidFill>
                <a:effectLst>
                  <a:outerShdw blurRad="38100" dist="38100" dir="2700000" algn="tl">
                    <a:srgbClr val="FFFFFF"/>
                  </a:outerShdw>
                </a:effectLst>
                <a:latin typeface="Calibri"/>
                <a:ea typeface="+mj-ea"/>
                <a:cs typeface="+mj-cs"/>
              </a:rPr>
              <a:t>aximum</a:t>
            </a:r>
            <a:r>
              <a:rPr lang="en-ZA" sz="4000" b="1">
                <a:solidFill>
                  <a:srgbClr val="000000"/>
                </a:solidFill>
                <a:effectLst>
                  <a:outerShdw blurRad="38100" dist="38100" dir="2700000" algn="tl">
                    <a:srgbClr val="FFFFFF"/>
                  </a:outerShdw>
                </a:effectLst>
                <a:latin typeface="Calibri"/>
                <a:ea typeface="+mj-ea"/>
                <a:cs typeface="+mj-cs"/>
              </a:rPr>
              <a:t> Refinery Gate Price (MRGP)</a:t>
            </a:r>
            <a:endParaRPr lang="en-ZA"/>
          </a:p>
        </p:txBody>
      </p:sp>
      <p:sp>
        <p:nvSpPr>
          <p:cNvPr id="44" name="TextBox 43">
            <a:extLst>
              <a:ext uri="{FF2B5EF4-FFF2-40B4-BE49-F238E27FC236}">
                <a16:creationId xmlns:a16="http://schemas.microsoft.com/office/drawing/2014/main" id="{4106DC61-6846-C671-E09D-D096D7190FFB}"/>
              </a:ext>
            </a:extLst>
          </p:cNvPr>
          <p:cNvSpPr txBox="1"/>
          <p:nvPr/>
        </p:nvSpPr>
        <p:spPr>
          <a:xfrm>
            <a:off x="122393" y="1306863"/>
            <a:ext cx="7905001" cy="4401205"/>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Use Impot Parity Principle since July 2020</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Saudi Aramco determines the prices of Propane and Butane monthly</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GB" sz="2800" b="0" i="0" u="none" strike="noStrike" kern="0" cap="none" spc="0" normalizeH="0" baseline="0" noProof="0">
                <a:ln>
                  <a:noFill/>
                </a:ln>
                <a:solidFill>
                  <a:prstClr val="black"/>
                </a:solidFill>
                <a:effectLst/>
                <a:uLnTx/>
                <a:uFillTx/>
                <a:latin typeface="Calibri" panose="020F0502020204030204"/>
                <a:ea typeface="+mn-ea"/>
                <a:cs typeface="+mn-cs"/>
              </a:rPr>
              <a:t>Based on freight from Ras Tanura in Saudi Arabia to Richards Bay</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Vessel size used is 20kt</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Challenges of landing </a:t>
            </a:r>
            <a:r>
              <a:rPr lang="en-ZA" sz="2800" kern="0" err="1">
                <a:solidFill>
                  <a:prstClr val="black"/>
                </a:solidFill>
                <a:latin typeface="Calibri" panose="020F0502020204030204"/>
              </a:rPr>
              <a:t>LPGas</a:t>
            </a:r>
            <a:r>
              <a:rPr lang="en-ZA" sz="2800" kern="0">
                <a:solidFill>
                  <a:prstClr val="black"/>
                </a:solidFill>
                <a:latin typeface="Calibri" panose="020F0502020204030204"/>
              </a:rPr>
              <a:t> at the Port of Saldanha Bay (5.5kt) are well documented</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The Department implemented a 14% Supply Cost Recovery as an interim measure for 24 months</a:t>
            </a:r>
          </a:p>
        </p:txBody>
      </p:sp>
    </p:spTree>
    <p:extLst>
      <p:ext uri="{BB962C8B-B14F-4D97-AF65-F5344CB8AC3E}">
        <p14:creationId xmlns:p14="http://schemas.microsoft.com/office/powerpoint/2010/main" val="3762722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0483B-A9F6-4C37-C396-1BBD0F5ABAC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36F2A5A-5333-42C4-0A3C-1C000C4B5827}"/>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61C984AD-6BB3-DFC2-66B5-5F5D9C2904BC}"/>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43EA9EE1-93D5-AC67-1E17-8133417EA587}"/>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390281DB-AC3C-C4C4-4185-6AD5ED15CE84}"/>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BB2201F4-EFBB-9A45-A367-CFE2A64B77B6}"/>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80831E9D-703E-0576-C78E-81202428F6A9}"/>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8CF1AE8D-7171-8701-808B-A702EC7D40DB}"/>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a:extLst>
              <a:ext uri="{FF2B5EF4-FFF2-40B4-BE49-F238E27FC236}">
                <a16:creationId xmlns:a16="http://schemas.microsoft.com/office/drawing/2014/main" id="{FAF99D6C-51F7-4E92-6048-B4FAC9E7D21C}"/>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024A215A-486B-FB48-F916-EFF778B0EE26}"/>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a:extLst>
              <a:ext uri="{FF2B5EF4-FFF2-40B4-BE49-F238E27FC236}">
                <a16:creationId xmlns:a16="http://schemas.microsoft.com/office/drawing/2014/main" id="{FF653999-0D0C-92C6-84FD-77BEA110257C}"/>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5CC5332F-E629-8B74-89AD-59DE6E9FC9BF}"/>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a:extLst>
              <a:ext uri="{FF2B5EF4-FFF2-40B4-BE49-F238E27FC236}">
                <a16:creationId xmlns:a16="http://schemas.microsoft.com/office/drawing/2014/main" id="{EFC65935-0EEF-94DB-71BD-FA35E719B5D1}"/>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BA1A4526-7AC1-26A5-62B4-F3D9F3A46034}"/>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a:extLst>
              <a:ext uri="{FF2B5EF4-FFF2-40B4-BE49-F238E27FC236}">
                <a16:creationId xmlns:a16="http://schemas.microsoft.com/office/drawing/2014/main" id="{5A9B77F5-34D7-7B0F-0F22-2C3CA88960EC}"/>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0746DFD0-C93E-490F-1DC3-B775498320A2}"/>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a:extLst>
              <a:ext uri="{FF2B5EF4-FFF2-40B4-BE49-F238E27FC236}">
                <a16:creationId xmlns:a16="http://schemas.microsoft.com/office/drawing/2014/main" id="{BAD882C1-F852-4217-BA18-FAFEC0BF0A1C}"/>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DD6CE367-3416-F429-0157-0B381B394620}"/>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BD23C1B7-5560-614F-CF39-34E03F3A0753}"/>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14</a:t>
              </a:r>
            </a:p>
          </p:txBody>
        </p:sp>
      </p:grpSp>
      <p:grpSp>
        <p:nvGrpSpPr>
          <p:cNvPr id="20" name="Group 20">
            <a:extLst>
              <a:ext uri="{FF2B5EF4-FFF2-40B4-BE49-F238E27FC236}">
                <a16:creationId xmlns:a16="http://schemas.microsoft.com/office/drawing/2014/main" id="{D21ECEAE-AAB7-6F5F-426E-2A89F43BF9C9}"/>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7BF18640-F41A-D8F2-69B2-F245D45DD484}"/>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a:extLst>
                <a:ext uri="{FF2B5EF4-FFF2-40B4-BE49-F238E27FC236}">
                  <a16:creationId xmlns:a16="http://schemas.microsoft.com/office/drawing/2014/main" id="{5799A602-7641-9CA2-A3D9-6D8BDF671483}"/>
                </a:ext>
              </a:extLst>
            </p:cNvPr>
            <p:cNvSpPr txBox="1"/>
            <p:nvPr/>
          </p:nvSpPr>
          <p:spPr>
            <a:xfrm>
              <a:off x="198824" y="-842643"/>
              <a:ext cx="9273561" cy="1896577"/>
            </a:xfrm>
            <a:prstGeom prst="rect">
              <a:avLst/>
            </a:prstGeom>
          </p:spPr>
          <p:txBody>
            <a:bodyPr lIns="0" tIns="0" rIns="0" bIns="0" rtlCol="0" anchor="t"/>
            <a:lstStyle/>
            <a:p>
              <a:pPr algn="l">
                <a:lnSpc>
                  <a:spcPct val="150000"/>
                </a:lnSpc>
              </a:pPr>
              <a:endParaRPr lang="en-US" sz="2790">
                <a:solidFill>
                  <a:srgbClr val="F5A400"/>
                </a:solidFill>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2EA9B52B-8200-B7C4-B84E-D41CDF6A5ABA}"/>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grpSp>
        <p:nvGrpSpPr>
          <p:cNvPr id="26" name="Group 26">
            <a:extLst>
              <a:ext uri="{FF2B5EF4-FFF2-40B4-BE49-F238E27FC236}">
                <a16:creationId xmlns:a16="http://schemas.microsoft.com/office/drawing/2014/main" id="{81DBB159-FCAB-B4C0-06CF-864550AC2B2A}"/>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5FE05E9C-1EEB-7B80-B268-861B218CBD70}"/>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28" name="TextBox 28">
              <a:extLst>
                <a:ext uri="{FF2B5EF4-FFF2-40B4-BE49-F238E27FC236}">
                  <a16:creationId xmlns:a16="http://schemas.microsoft.com/office/drawing/2014/main" id="{EFFEE96F-3468-5AE2-FE7E-AEE2E8B88CAE}"/>
                </a:ext>
              </a:extLst>
            </p:cNvPr>
            <p:cNvSpPr txBox="1"/>
            <p:nvPr/>
          </p:nvSpPr>
          <p:spPr>
            <a:xfrm>
              <a:off x="371104" y="-188124"/>
              <a:ext cx="8079424" cy="847704"/>
            </a:xfrm>
            <a:prstGeom prst="rect">
              <a:avLst/>
            </a:prstGeom>
          </p:spPr>
          <p:txBody>
            <a:bodyPr lIns="0" tIns="0" rIns="0" bIns="0" rtlCol="0" anchor="t"/>
            <a:lstStyle/>
            <a:p>
              <a:pPr algn="l">
                <a:lnSpc>
                  <a:spcPct val="200000"/>
                </a:lnSpc>
              </a:pPr>
              <a:endParaRPr lang="en-US" sz="1667">
                <a:solidFill>
                  <a:srgbClr val="000000"/>
                </a:solidFill>
                <a:latin typeface="Poppins"/>
                <a:ea typeface="Poppins"/>
                <a:cs typeface="Poppins"/>
                <a:sym typeface="Poppins"/>
              </a:endParaRPr>
            </a:p>
          </p:txBody>
        </p:sp>
      </p:grpSp>
      <p:sp>
        <p:nvSpPr>
          <p:cNvPr id="36" name="TextBox 36">
            <a:extLst>
              <a:ext uri="{FF2B5EF4-FFF2-40B4-BE49-F238E27FC236}">
                <a16:creationId xmlns:a16="http://schemas.microsoft.com/office/drawing/2014/main" id="{A7134036-EF36-269D-9284-4011F94E984A}"/>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AF079799-0657-C797-B71C-50301CB267E0}"/>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FE2FC9CE-C03D-326A-6CD7-8D635D73F4BC}"/>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E704D644-8621-0FBD-B786-3422AC35CD24}"/>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78259ABA-84C5-8B08-698A-4D5939152E49}"/>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1D7B8A2F-3F55-1767-5598-6CF76B64E354}"/>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491727B7-98CB-E34F-CD23-DF3B78FF13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C14F1FE8-4ABA-1A7E-0845-6AEF0A41E675}"/>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5DFF7033-DB8F-9FA8-D0DA-F0CBDC708E51}"/>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
        <p:nvSpPr>
          <p:cNvPr id="25" name="TextBox 24">
            <a:extLst>
              <a:ext uri="{FF2B5EF4-FFF2-40B4-BE49-F238E27FC236}">
                <a16:creationId xmlns:a16="http://schemas.microsoft.com/office/drawing/2014/main" id="{F34B7278-46CA-DB3B-590A-231858AEDA01}"/>
              </a:ext>
            </a:extLst>
          </p:cNvPr>
          <p:cNvSpPr txBox="1"/>
          <p:nvPr/>
        </p:nvSpPr>
        <p:spPr>
          <a:xfrm>
            <a:off x="2166073" y="7025"/>
            <a:ext cx="5195991" cy="707886"/>
          </a:xfrm>
          <a:prstGeom prst="rect">
            <a:avLst/>
          </a:prstGeom>
          <a:noFill/>
        </p:spPr>
        <p:txBody>
          <a:bodyPr wrap="square">
            <a:spAutoFit/>
          </a:bodyPr>
          <a:lstStyle/>
          <a:p>
            <a:r>
              <a:rPr lang="en-GB" sz="4000" b="1">
                <a:solidFill>
                  <a:srgbClr val="000000"/>
                </a:solidFill>
                <a:effectLst>
                  <a:outerShdw blurRad="38100" dist="38100" dir="2700000" algn="tl">
                    <a:srgbClr val="FFFFFF"/>
                  </a:outerShdw>
                </a:effectLst>
                <a:latin typeface="Calibri"/>
                <a:ea typeface="+mj-ea"/>
                <a:cs typeface="+mj-cs"/>
              </a:rPr>
              <a:t>M</a:t>
            </a:r>
            <a:r>
              <a:rPr lang="en-ZA" sz="4000" b="1" err="1">
                <a:solidFill>
                  <a:srgbClr val="000000"/>
                </a:solidFill>
                <a:effectLst>
                  <a:outerShdw blurRad="38100" dist="38100" dir="2700000" algn="tl">
                    <a:srgbClr val="FFFFFF"/>
                  </a:outerShdw>
                </a:effectLst>
                <a:latin typeface="Calibri"/>
                <a:ea typeface="+mj-ea"/>
                <a:cs typeface="+mj-cs"/>
              </a:rPr>
              <a:t>aximum</a:t>
            </a:r>
            <a:r>
              <a:rPr lang="en-ZA" sz="4000" b="1">
                <a:solidFill>
                  <a:srgbClr val="000000"/>
                </a:solidFill>
                <a:effectLst>
                  <a:outerShdw blurRad="38100" dist="38100" dir="2700000" algn="tl">
                    <a:srgbClr val="FFFFFF"/>
                  </a:outerShdw>
                </a:effectLst>
                <a:latin typeface="Calibri"/>
                <a:ea typeface="+mj-ea"/>
                <a:cs typeface="+mj-cs"/>
              </a:rPr>
              <a:t> Retail Price</a:t>
            </a:r>
            <a:endParaRPr lang="en-ZA"/>
          </a:p>
        </p:txBody>
      </p:sp>
      <p:sp>
        <p:nvSpPr>
          <p:cNvPr id="44" name="TextBox 43">
            <a:extLst>
              <a:ext uri="{FF2B5EF4-FFF2-40B4-BE49-F238E27FC236}">
                <a16:creationId xmlns:a16="http://schemas.microsoft.com/office/drawing/2014/main" id="{DE39E441-A9C7-4511-2170-AB7A4D4E1DF8}"/>
              </a:ext>
            </a:extLst>
          </p:cNvPr>
          <p:cNvSpPr txBox="1"/>
          <p:nvPr/>
        </p:nvSpPr>
        <p:spPr>
          <a:xfrm>
            <a:off x="-1" y="740657"/>
            <a:ext cx="7905001" cy="5047536"/>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T</a:t>
            </a:r>
            <a:r>
              <a:rPr lang="en-ZA" sz="2800" kern="0">
                <a:solidFill>
                  <a:prstClr val="black"/>
                </a:solidFill>
                <a:latin typeface="Calibri" panose="020F0502020204030204"/>
              </a:rPr>
              <a:t>he MRP include amongst others, but not limited to the following</a:t>
            </a:r>
          </a:p>
          <a:p>
            <a:pPr marL="800100" lvl="1" indent="-342900">
              <a:lnSpc>
                <a:spcPct val="90000"/>
              </a:lnSpc>
              <a:spcBef>
                <a:spcPct val="20000"/>
              </a:spcBef>
              <a:buFont typeface="Arial" panose="020B0604020202020204" pitchFamily="34" charset="0"/>
              <a:buChar char="•"/>
              <a:defRPr/>
            </a:pPr>
            <a:r>
              <a:rPr lang="en-ZA" sz="2800" i="1" kern="0">
                <a:solidFill>
                  <a:prstClr val="black"/>
                </a:solidFill>
                <a:latin typeface="Calibri" panose="020F0502020204030204"/>
              </a:rPr>
              <a:t>Operating Expenses</a:t>
            </a:r>
          </a:p>
          <a:p>
            <a:pPr marL="800100" lvl="1" indent="-342900">
              <a:lnSpc>
                <a:spcPct val="90000"/>
              </a:lnSpc>
              <a:spcBef>
                <a:spcPct val="20000"/>
              </a:spcBef>
              <a:buFont typeface="Arial" panose="020B0604020202020204" pitchFamily="34" charset="0"/>
              <a:buChar char="•"/>
              <a:defRPr/>
            </a:pPr>
            <a:r>
              <a:rPr lang="en-ZA" sz="2800" i="1" kern="0">
                <a:solidFill>
                  <a:prstClr val="black"/>
                </a:solidFill>
                <a:latin typeface="Calibri" panose="020F0502020204030204"/>
              </a:rPr>
              <a:t>Working Capital</a:t>
            </a:r>
          </a:p>
          <a:p>
            <a:pPr marL="800100" lvl="1" indent="-342900">
              <a:lnSpc>
                <a:spcPct val="90000"/>
              </a:lnSpc>
              <a:spcBef>
                <a:spcPct val="20000"/>
              </a:spcBef>
              <a:buFont typeface="Arial" panose="020B0604020202020204" pitchFamily="34" charset="0"/>
              <a:buChar char="•"/>
              <a:defRPr/>
            </a:pPr>
            <a:r>
              <a:rPr lang="en-ZA" sz="2800" i="1" kern="0">
                <a:solidFill>
                  <a:prstClr val="black"/>
                </a:solidFill>
                <a:latin typeface="Calibri" panose="020F0502020204030204"/>
              </a:rPr>
              <a:t>Depreciation</a:t>
            </a:r>
          </a:p>
          <a:p>
            <a:pPr marL="800100" lvl="1" indent="-342900">
              <a:lnSpc>
                <a:spcPct val="90000"/>
              </a:lnSpc>
              <a:spcBef>
                <a:spcPct val="20000"/>
              </a:spcBef>
              <a:buFont typeface="Arial" panose="020B0604020202020204" pitchFamily="34" charset="0"/>
              <a:buChar char="•"/>
              <a:defRPr/>
            </a:pPr>
            <a:r>
              <a:rPr lang="en-ZA" sz="2800" i="1" kern="0">
                <a:solidFill>
                  <a:prstClr val="black"/>
                </a:solidFill>
                <a:latin typeface="Calibri" panose="020F0502020204030204"/>
              </a:rPr>
              <a:t>Gross margin – cylinder filling plant</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ZA" sz="2800" b="0" i="0" u="none" strike="noStrike" kern="0" cap="none" spc="0" normalizeH="0" baseline="0" noProof="0">
                <a:ln>
                  <a:noFill/>
                </a:ln>
                <a:solidFill>
                  <a:prstClr val="black"/>
                </a:solidFill>
                <a:effectLst/>
                <a:uLnTx/>
                <a:uFillTx/>
                <a:latin typeface="Calibri" panose="020F0502020204030204"/>
                <a:ea typeface="+mn-ea"/>
                <a:cs typeface="+mn-cs"/>
              </a:rPr>
              <a:t>Challenges</a:t>
            </a:r>
          </a:p>
          <a:p>
            <a:pPr marL="800100" lvl="1" indent="-342900">
              <a:lnSpc>
                <a:spcPct val="90000"/>
              </a:lnSpc>
              <a:spcBef>
                <a:spcPct val="20000"/>
              </a:spcBef>
              <a:buFont typeface="Arial" panose="020B0604020202020204" pitchFamily="34" charset="0"/>
              <a:buChar char="•"/>
              <a:defRPr/>
            </a:pPr>
            <a:r>
              <a:rPr lang="en-ZA" sz="2800" i="1" kern="0">
                <a:solidFill>
                  <a:prstClr val="black"/>
                </a:solidFill>
                <a:latin typeface="Calibri" panose="020F0502020204030204"/>
              </a:rPr>
              <a:t>Cylinder deposits – legal opinion</a:t>
            </a:r>
          </a:p>
          <a:p>
            <a:pPr marL="800100" lvl="1" indent="-342900">
              <a:lnSpc>
                <a:spcPct val="90000"/>
              </a:lnSpc>
              <a:spcBef>
                <a:spcPct val="20000"/>
              </a:spcBef>
              <a:buFont typeface="Arial" panose="020B0604020202020204" pitchFamily="34" charset="0"/>
              <a:buChar char="•"/>
              <a:defRPr/>
            </a:pPr>
            <a:r>
              <a:rPr kumimoji="0" lang="en-ZA" sz="2800" b="0" i="1" u="none" strike="noStrike" kern="0" cap="none" spc="0" normalizeH="0" baseline="0" noProof="0">
                <a:ln>
                  <a:noFill/>
                </a:ln>
                <a:solidFill>
                  <a:prstClr val="black"/>
                </a:solidFill>
                <a:effectLst/>
                <a:uLnTx/>
                <a:uFillTx/>
                <a:latin typeface="Calibri" panose="020F0502020204030204"/>
                <a:ea typeface="+mn-ea"/>
                <a:cs typeface="+mn-cs"/>
              </a:rPr>
              <a:t>Retail margin linked to MRGP</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ZA" sz="2800" kern="0">
                <a:solidFill>
                  <a:prstClr val="black"/>
                </a:solidFill>
                <a:latin typeface="Calibri" panose="020F0502020204030204"/>
              </a:rPr>
              <a:t>The Department has initiated a process to review all the elements of the MRP</a:t>
            </a:r>
            <a:endParaRPr kumimoji="0" lang="en-ZA"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741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C69FB-F2C0-5F78-4806-ADF8D342CCD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8451A6E-5E6A-CDA9-11E0-D7AA6ED438F0}"/>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131AD2A1-6F32-8DE0-FD2C-8CD1392BCA37}"/>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33FF8896-456E-B110-7E28-A553D892484C}"/>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5D9DF81C-7428-76C9-6BF0-33A2D7604224}"/>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79DAF4CC-8BA6-06DC-A065-E4272E5E6D74}"/>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9D4D18FB-6148-BEB1-153E-37FBFF6ED3FC}"/>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8F8CB0CC-0839-BED6-76B8-BDABA8884D00}"/>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a:extLst>
              <a:ext uri="{FF2B5EF4-FFF2-40B4-BE49-F238E27FC236}">
                <a16:creationId xmlns:a16="http://schemas.microsoft.com/office/drawing/2014/main" id="{3BE42DD5-DF9E-677E-C94A-6CF97E941175}"/>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37F2FE45-8370-49CA-B09F-CDA235E89B33}"/>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a:extLst>
              <a:ext uri="{FF2B5EF4-FFF2-40B4-BE49-F238E27FC236}">
                <a16:creationId xmlns:a16="http://schemas.microsoft.com/office/drawing/2014/main" id="{79AAB996-BE36-FE0B-6AFD-776604AE3834}"/>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196BC323-438D-AC18-26DC-22DD51AAC9E0}"/>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a:extLst>
              <a:ext uri="{FF2B5EF4-FFF2-40B4-BE49-F238E27FC236}">
                <a16:creationId xmlns:a16="http://schemas.microsoft.com/office/drawing/2014/main" id="{8D331CCE-E1CD-400A-E20A-E0644AF688D6}"/>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A210CAE6-463E-A46F-A332-35481F4130B8}"/>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a:extLst>
              <a:ext uri="{FF2B5EF4-FFF2-40B4-BE49-F238E27FC236}">
                <a16:creationId xmlns:a16="http://schemas.microsoft.com/office/drawing/2014/main" id="{8AA9A5E6-FAC3-2A75-30C5-FD97A65A26B4}"/>
              </a:ext>
            </a:extLst>
          </p:cNvPr>
          <p:cNvGrpSpPr/>
          <p:nvPr/>
        </p:nvGrpSpPr>
        <p:grpSpPr>
          <a:xfrm>
            <a:off x="8015183" y="2880530"/>
            <a:ext cx="1372171" cy="1372171"/>
            <a:chOff x="0" y="0"/>
            <a:chExt cx="1829562" cy="1829562"/>
          </a:xfrm>
        </p:grpSpPr>
        <p:sp>
          <p:nvSpPr>
            <p:cNvPr id="16" name="Freeform 16">
              <a:extLst>
                <a:ext uri="{FF2B5EF4-FFF2-40B4-BE49-F238E27FC236}">
                  <a16:creationId xmlns:a16="http://schemas.microsoft.com/office/drawing/2014/main" id="{CC7E58A8-DAFA-8089-36DD-E9DD4AC01DD6}"/>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a:extLst>
              <a:ext uri="{FF2B5EF4-FFF2-40B4-BE49-F238E27FC236}">
                <a16:creationId xmlns:a16="http://schemas.microsoft.com/office/drawing/2014/main" id="{AD7F4094-94E5-0371-1999-123A1E81B548}"/>
              </a:ext>
            </a:extLst>
          </p:cNvPr>
          <p:cNvGrpSpPr/>
          <p:nvPr/>
        </p:nvGrpSpPr>
        <p:grpSpPr>
          <a:xfrm>
            <a:off x="7760677" y="5669002"/>
            <a:ext cx="1902329" cy="283210"/>
            <a:chOff x="0" y="0"/>
            <a:chExt cx="2536439" cy="377613"/>
          </a:xfrm>
        </p:grpSpPr>
        <p:sp>
          <p:nvSpPr>
            <p:cNvPr id="18" name="Freeform 18">
              <a:extLst>
                <a:ext uri="{FF2B5EF4-FFF2-40B4-BE49-F238E27FC236}">
                  <a16:creationId xmlns:a16="http://schemas.microsoft.com/office/drawing/2014/main" id="{FB54B1BB-AFAD-752F-1752-6170461A9B56}"/>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46F248E2-7E35-7803-1CF7-265A1E907EDD}"/>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15</a:t>
              </a:r>
            </a:p>
          </p:txBody>
        </p:sp>
      </p:grpSp>
      <p:grpSp>
        <p:nvGrpSpPr>
          <p:cNvPr id="20" name="Group 20">
            <a:extLst>
              <a:ext uri="{FF2B5EF4-FFF2-40B4-BE49-F238E27FC236}">
                <a16:creationId xmlns:a16="http://schemas.microsoft.com/office/drawing/2014/main" id="{37510AC9-25A0-A9AD-51AE-6A96BD68A66D}"/>
              </a:ext>
            </a:extLst>
          </p:cNvPr>
          <p:cNvGrpSpPr/>
          <p:nvPr/>
        </p:nvGrpSpPr>
        <p:grpSpPr>
          <a:xfrm>
            <a:off x="430512" y="791700"/>
            <a:ext cx="7104289" cy="900297"/>
            <a:chOff x="0" y="-842643"/>
            <a:chExt cx="9472385" cy="2144395"/>
          </a:xfrm>
        </p:grpSpPr>
        <p:sp>
          <p:nvSpPr>
            <p:cNvPr id="21" name="Freeform 21">
              <a:extLst>
                <a:ext uri="{FF2B5EF4-FFF2-40B4-BE49-F238E27FC236}">
                  <a16:creationId xmlns:a16="http://schemas.microsoft.com/office/drawing/2014/main" id="{DEF6EBA1-D1B4-FAAB-0A3C-973179F4CF95}"/>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a:extLst>
                <a:ext uri="{FF2B5EF4-FFF2-40B4-BE49-F238E27FC236}">
                  <a16:creationId xmlns:a16="http://schemas.microsoft.com/office/drawing/2014/main" id="{7ED68516-14B6-EDA7-6B2F-0083885857E6}"/>
                </a:ext>
              </a:extLst>
            </p:cNvPr>
            <p:cNvSpPr txBox="1"/>
            <p:nvPr/>
          </p:nvSpPr>
          <p:spPr>
            <a:xfrm>
              <a:off x="198824" y="-842643"/>
              <a:ext cx="9273561" cy="1896577"/>
            </a:xfrm>
            <a:prstGeom prst="rect">
              <a:avLst/>
            </a:prstGeom>
          </p:spPr>
          <p:txBody>
            <a:bodyPr lIns="0" tIns="0" rIns="0" bIns="0" rtlCol="0" anchor="t"/>
            <a:lstStyle/>
            <a:p>
              <a:pPr algn="l">
                <a:lnSpc>
                  <a:spcPct val="150000"/>
                </a:lnSpc>
              </a:pPr>
              <a:endParaRPr lang="en-US" sz="2790">
                <a:solidFill>
                  <a:srgbClr val="F5A400"/>
                </a:solidFill>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F92AB249-7BBE-E838-8B8D-02B41C083ADA}"/>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grpSp>
        <p:nvGrpSpPr>
          <p:cNvPr id="26" name="Group 26">
            <a:extLst>
              <a:ext uri="{FF2B5EF4-FFF2-40B4-BE49-F238E27FC236}">
                <a16:creationId xmlns:a16="http://schemas.microsoft.com/office/drawing/2014/main" id="{2BCF8797-8947-2B1D-E319-28231B77735A}"/>
              </a:ext>
            </a:extLst>
          </p:cNvPr>
          <p:cNvGrpSpPr/>
          <p:nvPr/>
        </p:nvGrpSpPr>
        <p:grpSpPr>
          <a:xfrm>
            <a:off x="122393" y="1809886"/>
            <a:ext cx="7481557" cy="3102172"/>
            <a:chOff x="0" y="-188124"/>
            <a:chExt cx="8477667" cy="1134311"/>
          </a:xfrm>
        </p:grpSpPr>
        <p:sp>
          <p:nvSpPr>
            <p:cNvPr id="27" name="Freeform 27">
              <a:extLst>
                <a:ext uri="{FF2B5EF4-FFF2-40B4-BE49-F238E27FC236}">
                  <a16:creationId xmlns:a16="http://schemas.microsoft.com/office/drawing/2014/main" id="{926AC2A0-2868-ED00-91B6-89F107FE98D8}"/>
                </a:ext>
              </a:extLst>
            </p:cNvPr>
            <p:cNvSpPr/>
            <p:nvPr/>
          </p:nvSpPr>
          <p:spPr>
            <a:xfrm>
              <a:off x="0" y="0"/>
              <a:ext cx="8477667" cy="946187"/>
            </a:xfrm>
            <a:custGeom>
              <a:avLst/>
              <a:gdLst/>
              <a:ahLst/>
              <a:cxnLst/>
              <a:rect l="l" t="t" r="r" b="b"/>
              <a:pathLst>
                <a:path w="8477667" h="946187">
                  <a:moveTo>
                    <a:pt x="0" y="0"/>
                  </a:moveTo>
                  <a:lnTo>
                    <a:pt x="8477667" y="0"/>
                  </a:lnTo>
                  <a:lnTo>
                    <a:pt x="8477667" y="946187"/>
                  </a:lnTo>
                  <a:lnTo>
                    <a:pt x="0" y="946187"/>
                  </a:lnTo>
                  <a:close/>
                </a:path>
              </a:pathLst>
            </a:custGeom>
            <a:solidFill>
              <a:srgbClr val="000000">
                <a:alpha val="0"/>
              </a:srgbClr>
            </a:solidFill>
          </p:spPr>
          <p:txBody>
            <a:bodyPr/>
            <a:lstStyle/>
            <a:p>
              <a:endParaRPr lang="en-US"/>
            </a:p>
          </p:txBody>
        </p:sp>
        <p:sp>
          <p:nvSpPr>
            <p:cNvPr id="28" name="TextBox 28">
              <a:extLst>
                <a:ext uri="{FF2B5EF4-FFF2-40B4-BE49-F238E27FC236}">
                  <a16:creationId xmlns:a16="http://schemas.microsoft.com/office/drawing/2014/main" id="{3DF45B3D-7F9D-F60D-EE5B-198936E45EF0}"/>
                </a:ext>
              </a:extLst>
            </p:cNvPr>
            <p:cNvSpPr txBox="1"/>
            <p:nvPr/>
          </p:nvSpPr>
          <p:spPr>
            <a:xfrm>
              <a:off x="371104" y="-188124"/>
              <a:ext cx="8079424" cy="847704"/>
            </a:xfrm>
            <a:prstGeom prst="rect">
              <a:avLst/>
            </a:prstGeom>
          </p:spPr>
          <p:txBody>
            <a:bodyPr lIns="0" tIns="0" rIns="0" bIns="0" rtlCol="0" anchor="t"/>
            <a:lstStyle/>
            <a:p>
              <a:pPr algn="l">
                <a:lnSpc>
                  <a:spcPct val="200000"/>
                </a:lnSpc>
              </a:pPr>
              <a:endParaRPr lang="en-US" sz="1667">
                <a:solidFill>
                  <a:srgbClr val="000000"/>
                </a:solidFill>
                <a:latin typeface="Poppins"/>
                <a:ea typeface="Poppins"/>
                <a:cs typeface="Poppins"/>
                <a:sym typeface="Poppins"/>
              </a:endParaRPr>
            </a:p>
          </p:txBody>
        </p:sp>
      </p:grpSp>
      <p:sp>
        <p:nvSpPr>
          <p:cNvPr id="36" name="TextBox 36">
            <a:extLst>
              <a:ext uri="{FF2B5EF4-FFF2-40B4-BE49-F238E27FC236}">
                <a16:creationId xmlns:a16="http://schemas.microsoft.com/office/drawing/2014/main" id="{ED21C3C6-1FDA-F14C-743E-446945E5418E}"/>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CB6B7BEF-3727-8F28-1011-EA705A90F683}"/>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D5C96233-FF3B-69F9-9B2F-4497C454F47B}"/>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6AEA831F-780D-C9CB-D069-B7A9664E39D0}"/>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5B26538A-EEF0-8AEC-A1A4-E164D2C6818A}"/>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3ADBDAD3-4346-205A-534B-9675367EECED}"/>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B7B0099E-A0B7-1B2D-96C9-76DAF88424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4F10E036-E33D-C775-6FCB-9B887D20E5AD}"/>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AF65ED37-2462-80A4-10CD-CB490B627814}"/>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
        <p:nvSpPr>
          <p:cNvPr id="25" name="TextBox 24">
            <a:extLst>
              <a:ext uri="{FF2B5EF4-FFF2-40B4-BE49-F238E27FC236}">
                <a16:creationId xmlns:a16="http://schemas.microsoft.com/office/drawing/2014/main" id="{67276864-1A6C-BC01-7652-C600933C5F5F}"/>
              </a:ext>
            </a:extLst>
          </p:cNvPr>
          <p:cNvSpPr txBox="1"/>
          <p:nvPr/>
        </p:nvSpPr>
        <p:spPr>
          <a:xfrm>
            <a:off x="2453180" y="7025"/>
            <a:ext cx="4908884" cy="707886"/>
          </a:xfrm>
          <a:prstGeom prst="rect">
            <a:avLst/>
          </a:prstGeom>
          <a:noFill/>
        </p:spPr>
        <p:txBody>
          <a:bodyPr wrap="square">
            <a:spAutoFit/>
          </a:bodyPr>
          <a:lstStyle/>
          <a:p>
            <a:r>
              <a:rPr lang="en-GB" sz="4000" b="1">
                <a:solidFill>
                  <a:srgbClr val="000000"/>
                </a:solidFill>
                <a:effectLst>
                  <a:outerShdw blurRad="38100" dist="38100" dir="2700000" algn="tl">
                    <a:srgbClr val="FFFFFF"/>
                  </a:outerShdw>
                </a:effectLst>
                <a:latin typeface="Calibri"/>
                <a:ea typeface="+mj-ea"/>
                <a:cs typeface="+mj-cs"/>
              </a:rPr>
              <a:t>C</a:t>
            </a:r>
            <a:r>
              <a:rPr lang="en-ZA" sz="4000" b="1" err="1">
                <a:solidFill>
                  <a:srgbClr val="000000"/>
                </a:solidFill>
                <a:effectLst>
                  <a:outerShdw blurRad="38100" dist="38100" dir="2700000" algn="tl">
                    <a:srgbClr val="FFFFFF"/>
                  </a:outerShdw>
                </a:effectLst>
                <a:latin typeface="Calibri"/>
                <a:ea typeface="+mj-ea"/>
                <a:cs typeface="+mj-cs"/>
              </a:rPr>
              <a:t>onclusion</a:t>
            </a:r>
            <a:endParaRPr lang="en-ZA"/>
          </a:p>
        </p:txBody>
      </p:sp>
      <p:sp>
        <p:nvSpPr>
          <p:cNvPr id="44" name="TextBox 43">
            <a:extLst>
              <a:ext uri="{FF2B5EF4-FFF2-40B4-BE49-F238E27FC236}">
                <a16:creationId xmlns:a16="http://schemas.microsoft.com/office/drawing/2014/main" id="{93196986-4C61-5D12-D06C-4FC56696D564}"/>
              </a:ext>
            </a:extLst>
          </p:cNvPr>
          <p:cNvSpPr txBox="1"/>
          <p:nvPr/>
        </p:nvSpPr>
        <p:spPr>
          <a:xfrm>
            <a:off x="42183" y="872859"/>
            <a:ext cx="7905001" cy="4875181"/>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GB" sz="2800" kern="0">
                <a:solidFill>
                  <a:prstClr val="black"/>
                </a:solidFill>
                <a:latin typeface="Calibri" panose="020F0502020204030204"/>
              </a:rPr>
              <a:t>T</a:t>
            </a:r>
            <a:r>
              <a:rPr lang="en-ZA" sz="2800" kern="0">
                <a:solidFill>
                  <a:prstClr val="black"/>
                </a:solidFill>
                <a:latin typeface="Calibri" panose="020F0502020204030204"/>
              </a:rPr>
              <a:t>he pump price of petrol is regulated in 54 MDZs</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ZA" sz="2800" b="0" i="0" u="none" strike="noStrike" kern="0" cap="none" spc="0" normalizeH="0" baseline="0" noProof="0">
                <a:ln>
                  <a:noFill/>
                </a:ln>
                <a:solidFill>
                  <a:prstClr val="black"/>
                </a:solidFill>
                <a:effectLst/>
                <a:uLnTx/>
                <a:uFillTx/>
                <a:latin typeface="Calibri" panose="020F0502020204030204"/>
                <a:ea typeface="+mn-ea"/>
                <a:cs typeface="+mn-cs"/>
              </a:rPr>
              <a:t>D</a:t>
            </a:r>
            <a:r>
              <a:rPr lang="en-ZA" sz="2800" kern="0" err="1">
                <a:solidFill>
                  <a:prstClr val="black"/>
                </a:solidFill>
                <a:latin typeface="Calibri" panose="020F0502020204030204"/>
              </a:rPr>
              <a:t>iesel</a:t>
            </a:r>
            <a:r>
              <a:rPr lang="en-ZA" sz="2800" kern="0">
                <a:solidFill>
                  <a:prstClr val="black"/>
                </a:solidFill>
                <a:latin typeface="Calibri" panose="020F0502020204030204"/>
              </a:rPr>
              <a:t> prices are not regulated</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kumimoji="0" lang="en-ZA" sz="2800" b="0" i="0" u="none" strike="noStrike" kern="0" cap="none" spc="0" normalizeH="0" baseline="0" noProof="0" err="1">
                <a:ln>
                  <a:noFill/>
                </a:ln>
                <a:solidFill>
                  <a:prstClr val="black"/>
                </a:solidFill>
                <a:effectLst/>
                <a:uLnTx/>
                <a:uFillTx/>
                <a:latin typeface="Calibri" panose="020F0502020204030204"/>
                <a:ea typeface="+mn-ea"/>
                <a:cs typeface="+mn-cs"/>
              </a:rPr>
              <a:t>LPGas</a:t>
            </a:r>
            <a:r>
              <a:rPr kumimoji="0" lang="en-ZA" sz="2800" b="0" i="0" u="none" strike="noStrike" kern="0" cap="none" spc="0" normalizeH="0" baseline="0" noProof="0">
                <a:ln>
                  <a:noFill/>
                </a:ln>
                <a:solidFill>
                  <a:prstClr val="black"/>
                </a:solidFill>
                <a:effectLst/>
                <a:uLnTx/>
                <a:uFillTx/>
                <a:latin typeface="Calibri" panose="020F0502020204030204"/>
                <a:ea typeface="+mn-ea"/>
                <a:cs typeface="+mn-cs"/>
              </a:rPr>
              <a:t> and IP are regulated at maximum prices</a:t>
            </a:r>
          </a:p>
          <a:p>
            <a:pPr marL="342900" marR="0" lvl="0" indent="-342900" algn="l" defTabSz="914400" rtl="0" eaLnBrk="1" fontAlgn="auto" latinLnBrk="0" hangingPunct="1">
              <a:lnSpc>
                <a:spcPct val="90000"/>
              </a:lnSpc>
              <a:spcBef>
                <a:spcPct val="20000"/>
              </a:spcBef>
              <a:spcAft>
                <a:spcPts val="0"/>
              </a:spcAft>
              <a:buClrTx/>
              <a:buSzTx/>
              <a:buFont typeface="Arial" panose="020B0604020202020204" pitchFamily="34" charset="0"/>
              <a:buChar char="•"/>
              <a:tabLst/>
              <a:defRPr/>
            </a:pPr>
            <a:r>
              <a:rPr lang="en-ZA" sz="2800" kern="0">
                <a:solidFill>
                  <a:prstClr val="black"/>
                </a:solidFill>
                <a:latin typeface="Calibri" panose="020F0502020204030204"/>
              </a:rPr>
              <a:t>Fuel Pricing mechanism incorporates the Import Parity Principle (IPP)</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The Petroleum market landscape is changing in SACU with the emergence of National Petroleum Companies</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There is need to consolidate the SACU market</a:t>
            </a:r>
          </a:p>
          <a:p>
            <a:pPr marL="342900" indent="-342900">
              <a:lnSpc>
                <a:spcPct val="90000"/>
              </a:lnSpc>
              <a:spcBef>
                <a:spcPct val="20000"/>
              </a:spcBef>
              <a:buFont typeface="Arial" panose="020B0604020202020204" pitchFamily="34" charset="0"/>
              <a:buChar char="•"/>
              <a:defRPr/>
            </a:pPr>
            <a:r>
              <a:rPr lang="en-ZA" sz="2800" kern="0">
                <a:solidFill>
                  <a:prstClr val="black"/>
                </a:solidFill>
                <a:latin typeface="Calibri" panose="020F0502020204030204"/>
              </a:rPr>
              <a:t>The department is monitoring the developments to ensure that the fuel pricing mechanism is robust</a:t>
            </a:r>
          </a:p>
        </p:txBody>
      </p:sp>
    </p:spTree>
    <p:extLst>
      <p:ext uri="{BB962C8B-B14F-4D97-AF65-F5344CB8AC3E}">
        <p14:creationId xmlns:p14="http://schemas.microsoft.com/office/powerpoint/2010/main" val="1698645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18F7-5424-3C63-52EC-F1ED975478D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D0FA73-7E04-9728-FF98-9A83304E85EE}"/>
              </a:ext>
            </a:extLst>
          </p:cNvPr>
          <p:cNvSpPr/>
          <p:nvPr/>
        </p:nvSpPr>
        <p:spPr>
          <a:xfrm>
            <a:off x="8380350" y="5672979"/>
            <a:ext cx="253608" cy="322880"/>
          </a:xfrm>
          <a:custGeom>
            <a:avLst/>
            <a:gdLst/>
            <a:ahLst/>
            <a:cxnLst/>
            <a:rect l="l" t="t" r="r" b="b"/>
            <a:pathLst>
              <a:path w="253608" h="322880">
                <a:moveTo>
                  <a:pt x="0" y="0"/>
                </a:moveTo>
                <a:lnTo>
                  <a:pt x="253608" y="0"/>
                </a:lnTo>
                <a:lnTo>
                  <a:pt x="253608" y="322880"/>
                </a:lnTo>
                <a:lnTo>
                  <a:pt x="0" y="322880"/>
                </a:lnTo>
                <a:lnTo>
                  <a:pt x="0" y="0"/>
                </a:lnTo>
                <a:close/>
              </a:path>
            </a:pathLst>
          </a:custGeom>
          <a:blipFill>
            <a:blip r:embed="rId2">
              <a:extLst>
                <a:ext uri="{96DAC541-7B7A-43D3-8B79-37D633B846F1}">
                  <asvg:svgBlip xmlns:asvg="http://schemas.microsoft.com/office/drawing/2016/SVG/main" r:embed="rId3"/>
                </a:ext>
              </a:extLst>
            </a:blip>
            <a:stretch>
              <a:fillRect l="-551" r="-551"/>
            </a:stretch>
          </a:blipFill>
        </p:spPr>
        <p:txBody>
          <a:bodyPr/>
          <a:lstStyle/>
          <a:p>
            <a:endParaRPr lang="en-US"/>
          </a:p>
        </p:txBody>
      </p:sp>
      <p:sp>
        <p:nvSpPr>
          <p:cNvPr id="3" name="Freeform 3">
            <a:extLst>
              <a:ext uri="{FF2B5EF4-FFF2-40B4-BE49-F238E27FC236}">
                <a16:creationId xmlns:a16="http://schemas.microsoft.com/office/drawing/2014/main" id="{AF1604B2-C519-4DDA-8903-4B3AA73BDB59}"/>
              </a:ext>
            </a:extLst>
          </p:cNvPr>
          <p:cNvSpPr/>
          <p:nvPr/>
        </p:nvSpPr>
        <p:spPr>
          <a:xfrm>
            <a:off x="8305800" y="6018326"/>
            <a:ext cx="1447791" cy="1284710"/>
          </a:xfrm>
          <a:custGeom>
            <a:avLst/>
            <a:gdLst/>
            <a:ahLst/>
            <a:cxnLst/>
            <a:rect l="l" t="t" r="r" b="b"/>
            <a:pathLst>
              <a:path w="1165779" h="1165779">
                <a:moveTo>
                  <a:pt x="0" y="0"/>
                </a:moveTo>
                <a:lnTo>
                  <a:pt x="1165779" y="0"/>
                </a:lnTo>
                <a:lnTo>
                  <a:pt x="1165779" y="1165779"/>
                </a:lnTo>
                <a:lnTo>
                  <a:pt x="0" y="1165779"/>
                </a:lnTo>
                <a:lnTo>
                  <a:pt x="0" y="0"/>
                </a:lnTo>
                <a:close/>
              </a:path>
            </a:pathLst>
          </a:custGeom>
          <a:blipFill>
            <a:blip r:embed="rId4"/>
            <a:stretch>
              <a:fillRect/>
            </a:stretch>
          </a:blipFill>
        </p:spPr>
        <p:txBody>
          <a:bodyPr/>
          <a:lstStyle/>
          <a:p>
            <a:endParaRPr lang="en-US"/>
          </a:p>
        </p:txBody>
      </p:sp>
      <p:grpSp>
        <p:nvGrpSpPr>
          <p:cNvPr id="4" name="Group 4">
            <a:extLst>
              <a:ext uri="{FF2B5EF4-FFF2-40B4-BE49-F238E27FC236}">
                <a16:creationId xmlns:a16="http://schemas.microsoft.com/office/drawing/2014/main" id="{730C4B25-A8FB-D771-7ECB-EAA518B0FA00}"/>
              </a:ext>
            </a:extLst>
          </p:cNvPr>
          <p:cNvGrpSpPr/>
          <p:nvPr/>
        </p:nvGrpSpPr>
        <p:grpSpPr>
          <a:xfrm>
            <a:off x="-18086" y="6048992"/>
            <a:ext cx="2456485" cy="1254307"/>
            <a:chOff x="0" y="0"/>
            <a:chExt cx="3386747" cy="1689140"/>
          </a:xfrm>
        </p:grpSpPr>
        <p:sp>
          <p:nvSpPr>
            <p:cNvPr id="5" name="Freeform 5">
              <a:extLst>
                <a:ext uri="{FF2B5EF4-FFF2-40B4-BE49-F238E27FC236}">
                  <a16:creationId xmlns:a16="http://schemas.microsoft.com/office/drawing/2014/main" id="{77D441CF-D6B5-CE27-A9BC-78723620E29F}"/>
                </a:ext>
              </a:extLst>
            </p:cNvPr>
            <p:cNvSpPr/>
            <p:nvPr/>
          </p:nvSpPr>
          <p:spPr>
            <a:xfrm>
              <a:off x="0" y="0"/>
              <a:ext cx="3386709" cy="1689100"/>
            </a:xfrm>
            <a:custGeom>
              <a:avLst/>
              <a:gdLst/>
              <a:ahLst/>
              <a:cxnLst/>
              <a:rect l="l" t="t" r="r" b="b"/>
              <a:pathLst>
                <a:path w="3386709" h="1689100">
                  <a:moveTo>
                    <a:pt x="0" y="0"/>
                  </a:moveTo>
                  <a:lnTo>
                    <a:pt x="3386709" y="0"/>
                  </a:lnTo>
                  <a:lnTo>
                    <a:pt x="3386709" y="1689100"/>
                  </a:lnTo>
                  <a:lnTo>
                    <a:pt x="0" y="1689100"/>
                  </a:lnTo>
                  <a:lnTo>
                    <a:pt x="0" y="0"/>
                  </a:lnTo>
                  <a:close/>
                </a:path>
              </a:pathLst>
            </a:custGeom>
            <a:blipFill>
              <a:blip r:embed="rId5"/>
              <a:stretch>
                <a:fillRect t="-45" r="-1" b="-47"/>
              </a:stretch>
            </a:blipFill>
          </p:spPr>
          <p:txBody>
            <a:bodyPr/>
            <a:lstStyle/>
            <a:p>
              <a:endParaRPr lang="en-US"/>
            </a:p>
          </p:txBody>
        </p:sp>
      </p:grpSp>
      <p:sp>
        <p:nvSpPr>
          <p:cNvPr id="6" name="Freeform 6">
            <a:extLst>
              <a:ext uri="{FF2B5EF4-FFF2-40B4-BE49-F238E27FC236}">
                <a16:creationId xmlns:a16="http://schemas.microsoft.com/office/drawing/2014/main" id="{A1A6704D-66BC-6E9F-BD65-5EBF002E5186}"/>
              </a:ext>
            </a:extLst>
          </p:cNvPr>
          <p:cNvSpPr/>
          <p:nvPr/>
        </p:nvSpPr>
        <p:spPr>
          <a:xfrm>
            <a:off x="-1" y="5999552"/>
            <a:ext cx="9753601" cy="192334"/>
          </a:xfrm>
          <a:custGeom>
            <a:avLst/>
            <a:gdLst/>
            <a:ahLst/>
            <a:cxnLst/>
            <a:rect l="l" t="t" r="r" b="b"/>
            <a:pathLst>
              <a:path w="10942401" h="181350">
                <a:moveTo>
                  <a:pt x="0" y="0"/>
                </a:moveTo>
                <a:lnTo>
                  <a:pt x="10942400" y="0"/>
                </a:lnTo>
                <a:lnTo>
                  <a:pt x="10942400" y="181350"/>
                </a:lnTo>
                <a:lnTo>
                  <a:pt x="0" y="1813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30C08D03-FB10-E487-8D20-F410181494B8}"/>
              </a:ext>
            </a:extLst>
          </p:cNvPr>
          <p:cNvGrpSpPr/>
          <p:nvPr/>
        </p:nvGrpSpPr>
        <p:grpSpPr>
          <a:xfrm>
            <a:off x="6995341" y="704"/>
            <a:ext cx="2758249" cy="4456367"/>
            <a:chOff x="0" y="0"/>
            <a:chExt cx="3677666" cy="5941822"/>
          </a:xfrm>
        </p:grpSpPr>
        <p:sp>
          <p:nvSpPr>
            <p:cNvPr id="8" name="Freeform 8">
              <a:extLst>
                <a:ext uri="{FF2B5EF4-FFF2-40B4-BE49-F238E27FC236}">
                  <a16:creationId xmlns:a16="http://schemas.microsoft.com/office/drawing/2014/main" id="{DB488618-2C49-2436-2571-7D5D71B8C082}"/>
                </a:ext>
              </a:extLst>
            </p:cNvPr>
            <p:cNvSpPr/>
            <p:nvPr/>
          </p:nvSpPr>
          <p:spPr>
            <a:xfrm>
              <a:off x="0" y="0"/>
              <a:ext cx="3677666" cy="5941822"/>
            </a:xfrm>
            <a:custGeom>
              <a:avLst/>
              <a:gdLst/>
              <a:ahLst/>
              <a:cxnLst/>
              <a:rect l="l" t="t" r="r" b="b"/>
              <a:pathLst>
                <a:path w="3677666" h="5941822">
                  <a:moveTo>
                    <a:pt x="0" y="0"/>
                  </a:moveTo>
                  <a:cubicBezTo>
                    <a:pt x="826389" y="462915"/>
                    <a:pt x="1321435" y="1350645"/>
                    <a:pt x="1304798" y="2244217"/>
                  </a:cubicBezTo>
                  <a:cubicBezTo>
                    <a:pt x="1301242" y="2433066"/>
                    <a:pt x="1311275" y="2617851"/>
                    <a:pt x="1334770" y="2798191"/>
                  </a:cubicBezTo>
                  <a:cubicBezTo>
                    <a:pt x="1340866" y="2844546"/>
                    <a:pt x="1347597" y="2890647"/>
                    <a:pt x="1355471" y="2936367"/>
                  </a:cubicBezTo>
                  <a:cubicBezTo>
                    <a:pt x="1502918" y="3811016"/>
                    <a:pt x="1964309" y="4581271"/>
                    <a:pt x="2673223" y="5222367"/>
                  </a:cubicBezTo>
                  <a:cubicBezTo>
                    <a:pt x="2826385" y="5360924"/>
                    <a:pt x="2989580" y="5494782"/>
                    <a:pt x="3162046" y="5618988"/>
                  </a:cubicBezTo>
                  <a:lnTo>
                    <a:pt x="3162173" y="5619115"/>
                  </a:lnTo>
                  <a:cubicBezTo>
                    <a:pt x="3198368" y="5645277"/>
                    <a:pt x="3235071" y="5670931"/>
                    <a:pt x="3272282" y="5696077"/>
                  </a:cubicBezTo>
                  <a:cubicBezTo>
                    <a:pt x="3402711" y="5784596"/>
                    <a:pt x="3537966" y="5867273"/>
                    <a:pt x="3677666" y="5941822"/>
                  </a:cubicBezTo>
                  <a:lnTo>
                    <a:pt x="3677666" y="0"/>
                  </a:lnTo>
                  <a:close/>
                </a:path>
              </a:pathLst>
            </a:custGeom>
            <a:solidFill>
              <a:srgbClr val="146839"/>
            </a:solidFill>
          </p:spPr>
          <p:txBody>
            <a:bodyPr/>
            <a:lstStyle/>
            <a:p>
              <a:endParaRPr lang="en-US"/>
            </a:p>
          </p:txBody>
        </p:sp>
      </p:grpSp>
      <p:grpSp>
        <p:nvGrpSpPr>
          <p:cNvPr id="9" name="Group 9">
            <a:extLst>
              <a:ext uri="{FF2B5EF4-FFF2-40B4-BE49-F238E27FC236}">
                <a16:creationId xmlns:a16="http://schemas.microsoft.com/office/drawing/2014/main" id="{56DCCD87-DFD3-069C-6CFF-4FA151CB092A}"/>
              </a:ext>
            </a:extLst>
          </p:cNvPr>
          <p:cNvGrpSpPr/>
          <p:nvPr/>
        </p:nvGrpSpPr>
        <p:grpSpPr>
          <a:xfrm>
            <a:off x="7239571" y="15515"/>
            <a:ext cx="2514028" cy="4024789"/>
            <a:chOff x="0" y="0"/>
            <a:chExt cx="3352037" cy="5366386"/>
          </a:xfrm>
        </p:grpSpPr>
        <p:sp>
          <p:nvSpPr>
            <p:cNvPr id="10" name="Freeform 10">
              <a:extLst>
                <a:ext uri="{FF2B5EF4-FFF2-40B4-BE49-F238E27FC236}">
                  <a16:creationId xmlns:a16="http://schemas.microsoft.com/office/drawing/2014/main" id="{A023F160-E902-E8F3-601D-63D898C606D4}"/>
                </a:ext>
              </a:extLst>
            </p:cNvPr>
            <p:cNvSpPr/>
            <p:nvPr/>
          </p:nvSpPr>
          <p:spPr>
            <a:xfrm>
              <a:off x="0" y="0"/>
              <a:ext cx="3352038" cy="5366385"/>
            </a:xfrm>
            <a:custGeom>
              <a:avLst/>
              <a:gdLst/>
              <a:ahLst/>
              <a:cxnLst/>
              <a:rect l="l" t="t" r="r" b="b"/>
              <a:pathLst>
                <a:path w="3352038" h="5366385">
                  <a:moveTo>
                    <a:pt x="0" y="0"/>
                  </a:moveTo>
                  <a:cubicBezTo>
                    <a:pt x="691642" y="455422"/>
                    <a:pt x="1125347" y="1220597"/>
                    <a:pt x="1158748" y="2011680"/>
                  </a:cubicBezTo>
                  <a:cubicBezTo>
                    <a:pt x="1166749" y="2200402"/>
                    <a:pt x="1188085" y="2384425"/>
                    <a:pt x="1222502" y="2563368"/>
                  </a:cubicBezTo>
                  <a:cubicBezTo>
                    <a:pt x="1231265" y="2609342"/>
                    <a:pt x="1241044" y="2654935"/>
                    <a:pt x="1251458" y="2700147"/>
                  </a:cubicBezTo>
                  <a:cubicBezTo>
                    <a:pt x="1451864" y="3565779"/>
                    <a:pt x="1959229" y="4310507"/>
                    <a:pt x="2705989" y="4913503"/>
                  </a:cubicBezTo>
                  <a:cubicBezTo>
                    <a:pt x="2785745" y="4978019"/>
                    <a:pt x="2867914" y="5041011"/>
                    <a:pt x="2952496" y="5102479"/>
                  </a:cubicBezTo>
                  <a:cubicBezTo>
                    <a:pt x="2994787" y="5133086"/>
                    <a:pt x="3037713" y="5163439"/>
                    <a:pt x="3081020" y="5193030"/>
                  </a:cubicBezTo>
                  <a:cubicBezTo>
                    <a:pt x="3126105" y="5223891"/>
                    <a:pt x="3171952" y="5254244"/>
                    <a:pt x="3218307" y="5283835"/>
                  </a:cubicBezTo>
                  <a:cubicBezTo>
                    <a:pt x="3262376" y="5312029"/>
                    <a:pt x="3306953" y="5339588"/>
                    <a:pt x="3352038" y="5366385"/>
                  </a:cubicBezTo>
                  <a:lnTo>
                    <a:pt x="3352038" y="0"/>
                  </a:lnTo>
                  <a:close/>
                </a:path>
              </a:pathLst>
            </a:custGeom>
            <a:blipFill>
              <a:blip r:embed="rId8"/>
              <a:stretch>
                <a:fillRect l="-3410" r="-3410"/>
              </a:stretch>
            </a:blipFill>
          </p:spPr>
          <p:txBody>
            <a:bodyPr/>
            <a:lstStyle/>
            <a:p>
              <a:endParaRPr lang="en-US"/>
            </a:p>
          </p:txBody>
        </p:sp>
      </p:grpSp>
      <p:sp>
        <p:nvSpPr>
          <p:cNvPr id="11" name="Freeform 11">
            <a:extLst>
              <a:ext uri="{FF2B5EF4-FFF2-40B4-BE49-F238E27FC236}">
                <a16:creationId xmlns:a16="http://schemas.microsoft.com/office/drawing/2014/main" id="{1B50DB1D-086C-8FF8-7961-C9BC27A34486}"/>
              </a:ext>
            </a:extLst>
          </p:cNvPr>
          <p:cNvSpPr/>
          <p:nvPr/>
        </p:nvSpPr>
        <p:spPr>
          <a:xfrm>
            <a:off x="7968329" y="1239449"/>
            <a:ext cx="1487024" cy="1487043"/>
          </a:xfrm>
          <a:custGeom>
            <a:avLst/>
            <a:gdLst/>
            <a:ahLst/>
            <a:cxnLst/>
            <a:rect l="l" t="t" r="r" b="b"/>
            <a:pathLst>
              <a:path w="1487024" h="1487043">
                <a:moveTo>
                  <a:pt x="0" y="0"/>
                </a:moveTo>
                <a:lnTo>
                  <a:pt x="1487024" y="0"/>
                </a:lnTo>
                <a:lnTo>
                  <a:pt x="1487024" y="1487043"/>
                </a:lnTo>
                <a:lnTo>
                  <a:pt x="0" y="14870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110AF2E2-E293-3AD0-351A-427F706DA68D}"/>
              </a:ext>
            </a:extLst>
          </p:cNvPr>
          <p:cNvSpPr/>
          <p:nvPr/>
        </p:nvSpPr>
        <p:spPr>
          <a:xfrm>
            <a:off x="7968329" y="2823104"/>
            <a:ext cx="1487024" cy="1487033"/>
          </a:xfrm>
          <a:custGeom>
            <a:avLst/>
            <a:gdLst/>
            <a:ahLst/>
            <a:cxnLst/>
            <a:rect l="l" t="t" r="r" b="b"/>
            <a:pathLst>
              <a:path w="1487024" h="1487033">
                <a:moveTo>
                  <a:pt x="0" y="0"/>
                </a:moveTo>
                <a:lnTo>
                  <a:pt x="1487024" y="0"/>
                </a:lnTo>
                <a:lnTo>
                  <a:pt x="1487024" y="1487033"/>
                </a:lnTo>
                <a:lnTo>
                  <a:pt x="0" y="1487033"/>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3" name="Group 13">
            <a:extLst>
              <a:ext uri="{FF2B5EF4-FFF2-40B4-BE49-F238E27FC236}">
                <a16:creationId xmlns:a16="http://schemas.microsoft.com/office/drawing/2014/main" id="{6EF183DA-3B75-EE42-49A5-E750F77D1994}"/>
              </a:ext>
            </a:extLst>
          </p:cNvPr>
          <p:cNvGrpSpPr/>
          <p:nvPr/>
        </p:nvGrpSpPr>
        <p:grpSpPr>
          <a:xfrm>
            <a:off x="8015183" y="1296875"/>
            <a:ext cx="1372171" cy="1372172"/>
            <a:chOff x="0" y="0"/>
            <a:chExt cx="1829562" cy="1829563"/>
          </a:xfrm>
        </p:grpSpPr>
        <p:sp>
          <p:nvSpPr>
            <p:cNvPr id="14" name="Freeform 14">
              <a:extLst>
                <a:ext uri="{FF2B5EF4-FFF2-40B4-BE49-F238E27FC236}">
                  <a16:creationId xmlns:a16="http://schemas.microsoft.com/office/drawing/2014/main" id="{0EB09B08-B662-5A9F-8961-23F202C293B7}"/>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2"/>
              <a:stretch>
                <a:fillRect l="-25000" r="-25000"/>
              </a:stretch>
            </a:blipFill>
          </p:spPr>
          <p:txBody>
            <a:bodyPr/>
            <a:lstStyle/>
            <a:p>
              <a:endParaRPr lang="en-US"/>
            </a:p>
          </p:txBody>
        </p:sp>
      </p:grpSp>
      <p:grpSp>
        <p:nvGrpSpPr>
          <p:cNvPr id="15" name="Group 15">
            <a:extLst>
              <a:ext uri="{FF2B5EF4-FFF2-40B4-BE49-F238E27FC236}">
                <a16:creationId xmlns:a16="http://schemas.microsoft.com/office/drawing/2014/main" id="{1A2A717A-CD56-FCED-4CB6-8F1E3F39D10D}"/>
              </a:ext>
            </a:extLst>
          </p:cNvPr>
          <p:cNvGrpSpPr/>
          <p:nvPr/>
        </p:nvGrpSpPr>
        <p:grpSpPr>
          <a:xfrm>
            <a:off x="8015183" y="2869975"/>
            <a:ext cx="1372171" cy="1372171"/>
            <a:chOff x="0" y="0"/>
            <a:chExt cx="1829562" cy="1829562"/>
          </a:xfrm>
        </p:grpSpPr>
        <p:sp>
          <p:nvSpPr>
            <p:cNvPr id="16" name="Freeform 16">
              <a:extLst>
                <a:ext uri="{FF2B5EF4-FFF2-40B4-BE49-F238E27FC236}">
                  <a16:creationId xmlns:a16="http://schemas.microsoft.com/office/drawing/2014/main" id="{C4751232-76A7-C30E-2922-33CCBE58A4F3}"/>
                </a:ext>
              </a:extLst>
            </p:cNvPr>
            <p:cNvSpPr/>
            <p:nvPr/>
          </p:nvSpPr>
          <p:spPr>
            <a:xfrm>
              <a:off x="0" y="0"/>
              <a:ext cx="1829562" cy="1829562"/>
            </a:xfrm>
            <a:custGeom>
              <a:avLst/>
              <a:gdLst/>
              <a:ahLst/>
              <a:cxnLst/>
              <a:rect l="l" t="t" r="r" b="b"/>
              <a:pathLst>
                <a:path w="1829562" h="1829562">
                  <a:moveTo>
                    <a:pt x="914781" y="0"/>
                  </a:moveTo>
                  <a:cubicBezTo>
                    <a:pt x="409575" y="0"/>
                    <a:pt x="0" y="409575"/>
                    <a:pt x="0" y="914781"/>
                  </a:cubicBezTo>
                  <a:cubicBezTo>
                    <a:pt x="0" y="1419987"/>
                    <a:pt x="409575" y="1829562"/>
                    <a:pt x="914781" y="1829562"/>
                  </a:cubicBezTo>
                  <a:cubicBezTo>
                    <a:pt x="1419987" y="1829562"/>
                    <a:pt x="1829562" y="1419987"/>
                    <a:pt x="1829562" y="914781"/>
                  </a:cubicBezTo>
                  <a:cubicBezTo>
                    <a:pt x="1829562" y="409575"/>
                    <a:pt x="1419987" y="0"/>
                    <a:pt x="914781" y="0"/>
                  </a:cubicBezTo>
                  <a:close/>
                </a:path>
              </a:pathLst>
            </a:custGeom>
            <a:blipFill>
              <a:blip r:embed="rId13"/>
              <a:stretch>
                <a:fillRect l="-24999" r="-24999"/>
              </a:stretch>
            </a:blipFill>
          </p:spPr>
          <p:txBody>
            <a:bodyPr/>
            <a:lstStyle/>
            <a:p>
              <a:endParaRPr lang="en-US"/>
            </a:p>
          </p:txBody>
        </p:sp>
      </p:grpSp>
      <p:grpSp>
        <p:nvGrpSpPr>
          <p:cNvPr id="17" name="Group 17">
            <a:extLst>
              <a:ext uri="{FF2B5EF4-FFF2-40B4-BE49-F238E27FC236}">
                <a16:creationId xmlns:a16="http://schemas.microsoft.com/office/drawing/2014/main" id="{DB526411-12E9-0D55-078D-41097E8C5960}"/>
              </a:ext>
            </a:extLst>
          </p:cNvPr>
          <p:cNvGrpSpPr/>
          <p:nvPr/>
        </p:nvGrpSpPr>
        <p:grpSpPr>
          <a:xfrm>
            <a:off x="7760677" y="5633283"/>
            <a:ext cx="1902329" cy="318929"/>
            <a:chOff x="0" y="-47625"/>
            <a:chExt cx="2536439" cy="425238"/>
          </a:xfrm>
        </p:grpSpPr>
        <p:sp>
          <p:nvSpPr>
            <p:cNvPr id="18" name="Freeform 18">
              <a:extLst>
                <a:ext uri="{FF2B5EF4-FFF2-40B4-BE49-F238E27FC236}">
                  <a16:creationId xmlns:a16="http://schemas.microsoft.com/office/drawing/2014/main" id="{A857A05E-E577-8DFE-306B-79B53A03EEA3}"/>
                </a:ext>
              </a:extLst>
            </p:cNvPr>
            <p:cNvSpPr/>
            <p:nvPr/>
          </p:nvSpPr>
          <p:spPr>
            <a:xfrm>
              <a:off x="0" y="0"/>
              <a:ext cx="2536439" cy="377613"/>
            </a:xfrm>
            <a:custGeom>
              <a:avLst/>
              <a:gdLst/>
              <a:ahLst/>
              <a:cxnLst/>
              <a:rect l="l" t="t" r="r" b="b"/>
              <a:pathLst>
                <a:path w="2536439" h="377613">
                  <a:moveTo>
                    <a:pt x="0" y="0"/>
                  </a:moveTo>
                  <a:lnTo>
                    <a:pt x="2536439" y="0"/>
                  </a:lnTo>
                  <a:lnTo>
                    <a:pt x="2536439" y="377613"/>
                  </a:lnTo>
                  <a:lnTo>
                    <a:pt x="0" y="377613"/>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AF0A99F7-0750-A7B3-57C9-AEA42D2AFE33}"/>
                </a:ext>
              </a:extLst>
            </p:cNvPr>
            <p:cNvSpPr txBox="1"/>
            <p:nvPr/>
          </p:nvSpPr>
          <p:spPr>
            <a:xfrm>
              <a:off x="0" y="-47625"/>
              <a:ext cx="2536439" cy="425238"/>
            </a:xfrm>
            <a:prstGeom prst="rect">
              <a:avLst/>
            </a:prstGeom>
          </p:spPr>
          <p:txBody>
            <a:bodyPr lIns="0" tIns="0" rIns="0" bIns="0" rtlCol="0" anchor="t"/>
            <a:lstStyle/>
            <a:p>
              <a:pPr algn="r">
                <a:lnSpc>
                  <a:spcPts val="2240"/>
                </a:lnSpc>
              </a:pPr>
              <a:r>
                <a:rPr lang="en-US" sz="1600">
                  <a:solidFill>
                    <a:srgbClr val="000000"/>
                  </a:solidFill>
                  <a:latin typeface="Poppins"/>
                  <a:ea typeface="Poppins"/>
                  <a:cs typeface="Poppins"/>
                  <a:sym typeface="Poppins"/>
                </a:rPr>
                <a:t>Slide  |  16</a:t>
              </a:r>
            </a:p>
          </p:txBody>
        </p:sp>
      </p:grpSp>
      <p:grpSp>
        <p:nvGrpSpPr>
          <p:cNvPr id="20" name="Group 20">
            <a:extLst>
              <a:ext uri="{FF2B5EF4-FFF2-40B4-BE49-F238E27FC236}">
                <a16:creationId xmlns:a16="http://schemas.microsoft.com/office/drawing/2014/main" id="{8CF7B68C-5A77-6042-2666-2EC32F2F8DEB}"/>
              </a:ext>
            </a:extLst>
          </p:cNvPr>
          <p:cNvGrpSpPr/>
          <p:nvPr/>
        </p:nvGrpSpPr>
        <p:grpSpPr>
          <a:xfrm>
            <a:off x="430512" y="1266208"/>
            <a:ext cx="6955171" cy="976314"/>
            <a:chOff x="0" y="0"/>
            <a:chExt cx="9273561" cy="1301752"/>
          </a:xfrm>
        </p:grpSpPr>
        <p:sp>
          <p:nvSpPr>
            <p:cNvPr id="21" name="Freeform 21">
              <a:extLst>
                <a:ext uri="{FF2B5EF4-FFF2-40B4-BE49-F238E27FC236}">
                  <a16:creationId xmlns:a16="http://schemas.microsoft.com/office/drawing/2014/main" id="{B2F86559-0CC6-F0C8-50B5-65E8B354C51F}"/>
                </a:ext>
              </a:extLst>
            </p:cNvPr>
            <p:cNvSpPr/>
            <p:nvPr/>
          </p:nvSpPr>
          <p:spPr>
            <a:xfrm>
              <a:off x="0" y="0"/>
              <a:ext cx="9273561" cy="1301752"/>
            </a:xfrm>
            <a:custGeom>
              <a:avLst/>
              <a:gdLst/>
              <a:ahLst/>
              <a:cxnLst/>
              <a:rect l="l" t="t" r="r" b="b"/>
              <a:pathLst>
                <a:path w="9273561" h="1301752">
                  <a:moveTo>
                    <a:pt x="0" y="0"/>
                  </a:moveTo>
                  <a:lnTo>
                    <a:pt x="9273561" y="0"/>
                  </a:lnTo>
                  <a:lnTo>
                    <a:pt x="9273561" y="1301752"/>
                  </a:lnTo>
                  <a:lnTo>
                    <a:pt x="0" y="1301752"/>
                  </a:lnTo>
                  <a:close/>
                </a:path>
              </a:pathLst>
            </a:custGeom>
            <a:solidFill>
              <a:srgbClr val="000000">
                <a:alpha val="0"/>
              </a:srgbClr>
            </a:solidFill>
          </p:spPr>
          <p:txBody>
            <a:bodyPr/>
            <a:lstStyle/>
            <a:p>
              <a:endParaRPr lang="en-US"/>
            </a:p>
          </p:txBody>
        </p:sp>
        <p:sp>
          <p:nvSpPr>
            <p:cNvPr id="22" name="TextBox 22">
              <a:extLst>
                <a:ext uri="{FF2B5EF4-FFF2-40B4-BE49-F238E27FC236}">
                  <a16:creationId xmlns:a16="http://schemas.microsoft.com/office/drawing/2014/main" id="{D19385DB-BD19-F241-4643-74DA6FA0B2AF}"/>
                </a:ext>
              </a:extLst>
            </p:cNvPr>
            <p:cNvSpPr txBox="1"/>
            <p:nvPr/>
          </p:nvSpPr>
          <p:spPr>
            <a:xfrm>
              <a:off x="0" y="47625"/>
              <a:ext cx="9273561" cy="1254127"/>
            </a:xfrm>
            <a:prstGeom prst="rect">
              <a:avLst/>
            </a:prstGeom>
          </p:spPr>
          <p:txBody>
            <a:bodyPr lIns="0" tIns="0" rIns="0" bIns="0" rtlCol="0" anchor="t"/>
            <a:lstStyle/>
            <a:p>
              <a:pPr algn="l">
                <a:lnSpc>
                  <a:spcPct val="150000"/>
                </a:lnSpc>
              </a:pPr>
              <a:endParaRPr lang="en-US" sz="2790">
                <a:solidFill>
                  <a:srgbClr val="F5A400"/>
                </a:solidFill>
                <a:latin typeface="League Spartan"/>
                <a:ea typeface="League Spartan"/>
                <a:cs typeface="League Spartan"/>
                <a:sym typeface="League Spartan"/>
              </a:endParaRPr>
            </a:p>
          </p:txBody>
        </p:sp>
      </p:grpSp>
      <p:sp>
        <p:nvSpPr>
          <p:cNvPr id="24" name="Freeform 24">
            <a:extLst>
              <a:ext uri="{FF2B5EF4-FFF2-40B4-BE49-F238E27FC236}">
                <a16:creationId xmlns:a16="http://schemas.microsoft.com/office/drawing/2014/main" id="{EFD81B41-5AED-7FDE-42B8-4ABC45DBE0E9}"/>
              </a:ext>
            </a:extLst>
          </p:cNvPr>
          <p:cNvSpPr/>
          <p:nvPr/>
        </p:nvSpPr>
        <p:spPr>
          <a:xfrm>
            <a:off x="449903" y="2158895"/>
            <a:ext cx="1406637" cy="510152"/>
          </a:xfrm>
          <a:custGeom>
            <a:avLst/>
            <a:gdLst/>
            <a:ahLst/>
            <a:cxnLst/>
            <a:rect l="l" t="t" r="r" b="b"/>
            <a:pathLst>
              <a:path w="1875516" h="680203">
                <a:moveTo>
                  <a:pt x="0" y="0"/>
                </a:moveTo>
                <a:lnTo>
                  <a:pt x="1875516" y="0"/>
                </a:lnTo>
                <a:lnTo>
                  <a:pt x="1875516" y="680203"/>
                </a:lnTo>
                <a:lnTo>
                  <a:pt x="0" y="680203"/>
                </a:lnTo>
                <a:close/>
              </a:path>
            </a:pathLst>
          </a:custGeom>
          <a:solidFill>
            <a:srgbClr val="000000">
              <a:alpha val="0"/>
            </a:srgbClr>
          </a:solidFill>
        </p:spPr>
        <p:txBody>
          <a:bodyPr/>
          <a:lstStyle/>
          <a:p>
            <a:endParaRPr lang="en-US"/>
          </a:p>
        </p:txBody>
      </p:sp>
      <p:sp>
        <p:nvSpPr>
          <p:cNvPr id="28" name="TextBox 28">
            <a:extLst>
              <a:ext uri="{FF2B5EF4-FFF2-40B4-BE49-F238E27FC236}">
                <a16:creationId xmlns:a16="http://schemas.microsoft.com/office/drawing/2014/main" id="{D0BB1152-9E2E-8FE3-7624-6F72CB377A0A}"/>
              </a:ext>
            </a:extLst>
          </p:cNvPr>
          <p:cNvSpPr txBox="1"/>
          <p:nvPr/>
        </p:nvSpPr>
        <p:spPr>
          <a:xfrm>
            <a:off x="2240635" y="2288952"/>
            <a:ext cx="3329557" cy="2218973"/>
          </a:xfrm>
          <a:prstGeom prst="rect">
            <a:avLst/>
          </a:prstGeom>
        </p:spPr>
        <p:txBody>
          <a:bodyPr lIns="0" tIns="0" rIns="0" bIns="0" rtlCol="0" anchor="t"/>
          <a:lstStyle/>
          <a:p>
            <a:pPr algn="l">
              <a:lnSpc>
                <a:spcPct val="200000"/>
              </a:lnSpc>
            </a:pPr>
            <a:r>
              <a:rPr lang="en-US" sz="1667">
                <a:solidFill>
                  <a:srgbClr val="000000"/>
                </a:solidFill>
                <a:latin typeface="Poppins"/>
                <a:ea typeface="Poppins"/>
                <a:cs typeface="Poppins"/>
                <a:sym typeface="Poppins"/>
              </a:rPr>
              <a:t> </a:t>
            </a:r>
            <a:r>
              <a:rPr lang="en-US" sz="4000" b="1">
                <a:solidFill>
                  <a:srgbClr val="000000"/>
                </a:solidFill>
                <a:latin typeface="Poppins"/>
                <a:ea typeface="Poppins"/>
                <a:cs typeface="Poppins"/>
                <a:sym typeface="Poppins"/>
              </a:rPr>
              <a:t>THANK YOU!</a:t>
            </a:r>
          </a:p>
          <a:p>
            <a:pPr algn="l">
              <a:lnSpc>
                <a:spcPct val="150000"/>
              </a:lnSpc>
            </a:pPr>
            <a:r>
              <a:rPr lang="en-US" b="1">
                <a:solidFill>
                  <a:srgbClr val="000000"/>
                </a:solidFill>
                <a:latin typeface="Arial" panose="020B0604020202020204" pitchFamily="34" charset="0"/>
                <a:ea typeface="Poppins"/>
                <a:cs typeface="Arial" panose="020B0604020202020204" pitchFamily="34" charset="0"/>
                <a:sym typeface="Poppins"/>
                <a:hlinkClick r:id="rId14"/>
              </a:rPr>
              <a:t>Raphi.maake@dmre.gov.za</a:t>
            </a:r>
            <a:endParaRPr lang="en-US" b="1">
              <a:solidFill>
                <a:srgbClr val="000000"/>
              </a:solidFill>
              <a:latin typeface="Arial" panose="020B0604020202020204" pitchFamily="34" charset="0"/>
              <a:ea typeface="Poppins"/>
              <a:cs typeface="Arial" panose="020B0604020202020204" pitchFamily="34" charset="0"/>
              <a:sym typeface="Poppins"/>
            </a:endParaRPr>
          </a:p>
          <a:p>
            <a:pPr algn="l">
              <a:lnSpc>
                <a:spcPct val="150000"/>
              </a:lnSpc>
            </a:pPr>
            <a:r>
              <a:rPr lang="en-US" b="1">
                <a:solidFill>
                  <a:srgbClr val="000000"/>
                </a:solidFill>
                <a:latin typeface="Arial" panose="020B0604020202020204" pitchFamily="34" charset="0"/>
                <a:ea typeface="Poppins"/>
                <a:cs typeface="Arial" panose="020B0604020202020204" pitchFamily="34" charset="0"/>
                <a:sym typeface="Poppins"/>
              </a:rPr>
              <a:t>Tel: +2712 444 3662</a:t>
            </a:r>
          </a:p>
          <a:p>
            <a:pPr algn="l">
              <a:lnSpc>
                <a:spcPct val="150000"/>
              </a:lnSpc>
            </a:pPr>
            <a:r>
              <a:rPr lang="en-US" b="1">
                <a:solidFill>
                  <a:srgbClr val="000000"/>
                </a:solidFill>
                <a:latin typeface="Arial" panose="020B0604020202020204" pitchFamily="34" charset="0"/>
                <a:ea typeface="Poppins"/>
                <a:cs typeface="Arial" panose="020B0604020202020204" pitchFamily="34" charset="0"/>
                <a:sym typeface="Poppins"/>
              </a:rPr>
              <a:t>Mobile: +2782 773 2306</a:t>
            </a:r>
          </a:p>
        </p:txBody>
      </p:sp>
      <p:grpSp>
        <p:nvGrpSpPr>
          <p:cNvPr id="29" name="Group 29">
            <a:extLst>
              <a:ext uri="{FF2B5EF4-FFF2-40B4-BE49-F238E27FC236}">
                <a16:creationId xmlns:a16="http://schemas.microsoft.com/office/drawing/2014/main" id="{A74649A0-B4CA-6DCE-A50E-E4C2B621EF2E}"/>
              </a:ext>
            </a:extLst>
          </p:cNvPr>
          <p:cNvGrpSpPr/>
          <p:nvPr/>
        </p:nvGrpSpPr>
        <p:grpSpPr>
          <a:xfrm>
            <a:off x="632842" y="5147084"/>
            <a:ext cx="3329558" cy="547575"/>
            <a:chOff x="0" y="0"/>
            <a:chExt cx="2942676" cy="561668"/>
          </a:xfrm>
        </p:grpSpPr>
        <p:sp>
          <p:nvSpPr>
            <p:cNvPr id="30" name="Freeform 30">
              <a:extLst>
                <a:ext uri="{FF2B5EF4-FFF2-40B4-BE49-F238E27FC236}">
                  <a16:creationId xmlns:a16="http://schemas.microsoft.com/office/drawing/2014/main" id="{6FA1211A-AF1B-7CBD-D58A-CF4EC62B5C48}"/>
                </a:ext>
              </a:extLst>
            </p:cNvPr>
            <p:cNvSpPr/>
            <p:nvPr/>
          </p:nvSpPr>
          <p:spPr>
            <a:xfrm>
              <a:off x="0" y="0"/>
              <a:ext cx="2942676" cy="561668"/>
            </a:xfrm>
            <a:custGeom>
              <a:avLst/>
              <a:gdLst/>
              <a:ahLst/>
              <a:cxnLst/>
              <a:rect l="l" t="t" r="r" b="b"/>
              <a:pathLst>
                <a:path w="2942676" h="561668">
                  <a:moveTo>
                    <a:pt x="0" y="0"/>
                  </a:moveTo>
                  <a:lnTo>
                    <a:pt x="2942676" y="0"/>
                  </a:lnTo>
                  <a:lnTo>
                    <a:pt x="2942676" y="561668"/>
                  </a:lnTo>
                  <a:lnTo>
                    <a:pt x="0" y="561668"/>
                  </a:lnTo>
                  <a:close/>
                </a:path>
              </a:pathLst>
            </a:custGeom>
            <a:solidFill>
              <a:srgbClr val="146737"/>
            </a:solidFill>
          </p:spPr>
          <p:txBody>
            <a:bodyPr/>
            <a:lstStyle/>
            <a:p>
              <a:endParaRPr lang="en-US"/>
            </a:p>
          </p:txBody>
        </p:sp>
        <p:sp>
          <p:nvSpPr>
            <p:cNvPr id="31" name="TextBox 31">
              <a:extLst>
                <a:ext uri="{FF2B5EF4-FFF2-40B4-BE49-F238E27FC236}">
                  <a16:creationId xmlns:a16="http://schemas.microsoft.com/office/drawing/2014/main" id="{415F476F-18AF-10B6-6184-CA00138CE624}"/>
                </a:ext>
              </a:extLst>
            </p:cNvPr>
            <p:cNvSpPr txBox="1"/>
            <p:nvPr/>
          </p:nvSpPr>
          <p:spPr>
            <a:xfrm>
              <a:off x="0" y="-47625"/>
              <a:ext cx="2942676" cy="609293"/>
            </a:xfrm>
            <a:prstGeom prst="rect">
              <a:avLst/>
            </a:prstGeom>
          </p:spPr>
          <p:txBody>
            <a:bodyPr lIns="50800" tIns="50800" rIns="50800" bIns="50800" rtlCol="0" anchor="ctr"/>
            <a:lstStyle/>
            <a:p>
              <a:pPr algn="ctr">
                <a:lnSpc>
                  <a:spcPts val="2566"/>
                </a:lnSpc>
              </a:pPr>
              <a:endParaRPr/>
            </a:p>
          </p:txBody>
        </p:sp>
      </p:grpSp>
      <p:grpSp>
        <p:nvGrpSpPr>
          <p:cNvPr id="32" name="Group 32">
            <a:extLst>
              <a:ext uri="{FF2B5EF4-FFF2-40B4-BE49-F238E27FC236}">
                <a16:creationId xmlns:a16="http://schemas.microsoft.com/office/drawing/2014/main" id="{A5DB45F2-E289-BC06-6366-A1DD07C618FD}"/>
              </a:ext>
            </a:extLst>
          </p:cNvPr>
          <p:cNvGrpSpPr/>
          <p:nvPr/>
        </p:nvGrpSpPr>
        <p:grpSpPr>
          <a:xfrm>
            <a:off x="291478" y="5218543"/>
            <a:ext cx="404659" cy="404659"/>
            <a:chOff x="0" y="0"/>
            <a:chExt cx="812800" cy="812800"/>
          </a:xfrm>
        </p:grpSpPr>
        <p:sp>
          <p:nvSpPr>
            <p:cNvPr id="33" name="Freeform 33">
              <a:extLst>
                <a:ext uri="{FF2B5EF4-FFF2-40B4-BE49-F238E27FC236}">
                  <a16:creationId xmlns:a16="http://schemas.microsoft.com/office/drawing/2014/main" id="{36326A75-0E58-F4DC-DC3A-6D24EAFC65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34" name="TextBox 34">
              <a:extLst>
                <a:ext uri="{FF2B5EF4-FFF2-40B4-BE49-F238E27FC236}">
                  <a16:creationId xmlns:a16="http://schemas.microsoft.com/office/drawing/2014/main" id="{D8428584-9FE5-6898-17FA-1C4D14BEDD15}"/>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sp>
        <p:nvSpPr>
          <p:cNvPr id="36" name="TextBox 36">
            <a:extLst>
              <a:ext uri="{FF2B5EF4-FFF2-40B4-BE49-F238E27FC236}">
                <a16:creationId xmlns:a16="http://schemas.microsoft.com/office/drawing/2014/main" id="{7DB1166A-9D12-82AE-0686-277A4190E132}"/>
              </a:ext>
            </a:extLst>
          </p:cNvPr>
          <p:cNvSpPr txBox="1"/>
          <p:nvPr/>
        </p:nvSpPr>
        <p:spPr>
          <a:xfrm>
            <a:off x="797235" y="5330485"/>
            <a:ext cx="3108179" cy="238335"/>
          </a:xfrm>
          <a:prstGeom prst="rect">
            <a:avLst/>
          </a:prstGeom>
        </p:spPr>
        <p:txBody>
          <a:bodyPr wrap="square" lIns="0" tIns="0" rIns="0" bIns="0" rtlCol="0" anchor="t">
            <a:spAutoFit/>
          </a:bodyPr>
          <a:lstStyle/>
          <a:p>
            <a:pPr algn="l">
              <a:lnSpc>
                <a:spcPts val="1857"/>
              </a:lnSpc>
            </a:pPr>
            <a:r>
              <a:rPr lang="en-US" sz="1548">
                <a:solidFill>
                  <a:srgbClr val="FFFFFF"/>
                </a:solidFill>
                <a:latin typeface="Poppins"/>
                <a:ea typeface="Poppins"/>
                <a:cs typeface="Poppins"/>
                <a:sym typeface="Poppins"/>
              </a:rPr>
              <a:t>    Presented by: ROBERT MAAKE</a:t>
            </a:r>
          </a:p>
        </p:txBody>
      </p:sp>
      <p:grpSp>
        <p:nvGrpSpPr>
          <p:cNvPr id="37" name="Group 37">
            <a:extLst>
              <a:ext uri="{FF2B5EF4-FFF2-40B4-BE49-F238E27FC236}">
                <a16:creationId xmlns:a16="http://schemas.microsoft.com/office/drawing/2014/main" id="{6A96A744-7FAE-3F5A-07AC-F0264AF32C98}"/>
              </a:ext>
            </a:extLst>
          </p:cNvPr>
          <p:cNvGrpSpPr/>
          <p:nvPr/>
        </p:nvGrpSpPr>
        <p:grpSpPr>
          <a:xfrm>
            <a:off x="430512" y="78156"/>
            <a:ext cx="1533230" cy="547575"/>
            <a:chOff x="0" y="0"/>
            <a:chExt cx="2044306" cy="730100"/>
          </a:xfrm>
        </p:grpSpPr>
        <p:grpSp>
          <p:nvGrpSpPr>
            <p:cNvPr id="38" name="Group 38">
              <a:extLst>
                <a:ext uri="{FF2B5EF4-FFF2-40B4-BE49-F238E27FC236}">
                  <a16:creationId xmlns:a16="http://schemas.microsoft.com/office/drawing/2014/main" id="{C542B770-CDDC-9FA3-C84B-304B014FDB9E}"/>
                </a:ext>
              </a:extLst>
            </p:cNvPr>
            <p:cNvGrpSpPr/>
            <p:nvPr/>
          </p:nvGrpSpPr>
          <p:grpSpPr>
            <a:xfrm>
              <a:off x="269773" y="0"/>
              <a:ext cx="1774534" cy="730100"/>
              <a:chOff x="0" y="0"/>
              <a:chExt cx="1365153" cy="561668"/>
            </a:xfrm>
          </p:grpSpPr>
          <p:sp>
            <p:nvSpPr>
              <p:cNvPr id="39" name="Freeform 39">
                <a:extLst>
                  <a:ext uri="{FF2B5EF4-FFF2-40B4-BE49-F238E27FC236}">
                    <a16:creationId xmlns:a16="http://schemas.microsoft.com/office/drawing/2014/main" id="{377C65ED-5632-B565-703F-45C5BB7E94DD}"/>
                  </a:ext>
                </a:extLst>
              </p:cNvPr>
              <p:cNvSpPr/>
              <p:nvPr/>
            </p:nvSpPr>
            <p:spPr>
              <a:xfrm>
                <a:off x="0" y="0"/>
                <a:ext cx="1365153" cy="561668"/>
              </a:xfrm>
              <a:custGeom>
                <a:avLst/>
                <a:gdLst/>
                <a:ahLst/>
                <a:cxnLst/>
                <a:rect l="l" t="t" r="r" b="b"/>
                <a:pathLst>
                  <a:path w="1365153" h="561668">
                    <a:moveTo>
                      <a:pt x="0" y="0"/>
                    </a:moveTo>
                    <a:lnTo>
                      <a:pt x="1365153" y="0"/>
                    </a:lnTo>
                    <a:lnTo>
                      <a:pt x="1365153" y="561668"/>
                    </a:lnTo>
                    <a:lnTo>
                      <a:pt x="0" y="561668"/>
                    </a:lnTo>
                    <a:close/>
                  </a:path>
                </a:pathLst>
              </a:custGeom>
              <a:solidFill>
                <a:srgbClr val="146839"/>
              </a:solidFill>
            </p:spPr>
            <p:txBody>
              <a:bodyPr/>
              <a:lstStyle/>
              <a:p>
                <a:endParaRPr lang="en-US"/>
              </a:p>
            </p:txBody>
          </p:sp>
          <p:sp>
            <p:nvSpPr>
              <p:cNvPr id="40" name="TextBox 40">
                <a:extLst>
                  <a:ext uri="{FF2B5EF4-FFF2-40B4-BE49-F238E27FC236}">
                    <a16:creationId xmlns:a16="http://schemas.microsoft.com/office/drawing/2014/main" id="{EE661286-BC31-AE2B-5037-31E11F4829DC}"/>
                  </a:ext>
                </a:extLst>
              </p:cNvPr>
              <p:cNvSpPr txBox="1"/>
              <p:nvPr/>
            </p:nvSpPr>
            <p:spPr>
              <a:xfrm>
                <a:off x="0" y="-47625"/>
                <a:ext cx="1365153" cy="609293"/>
              </a:xfrm>
              <a:prstGeom prst="rect">
                <a:avLst/>
              </a:prstGeom>
            </p:spPr>
            <p:txBody>
              <a:bodyPr lIns="50800" tIns="50800" rIns="50800" bIns="50800" rtlCol="0" anchor="ctr"/>
              <a:lstStyle/>
              <a:p>
                <a:pPr algn="ctr">
                  <a:lnSpc>
                    <a:spcPts val="2566"/>
                  </a:lnSpc>
                </a:pPr>
                <a:endParaRPr/>
              </a:p>
            </p:txBody>
          </p:sp>
        </p:grpSp>
        <p:grpSp>
          <p:nvGrpSpPr>
            <p:cNvPr id="41" name="Group 41">
              <a:extLst>
                <a:ext uri="{FF2B5EF4-FFF2-40B4-BE49-F238E27FC236}">
                  <a16:creationId xmlns:a16="http://schemas.microsoft.com/office/drawing/2014/main" id="{3C9FBD0B-7F15-A5E7-34B0-506D05016B1F}"/>
                </a:ext>
              </a:extLst>
            </p:cNvPr>
            <p:cNvGrpSpPr/>
            <p:nvPr/>
          </p:nvGrpSpPr>
          <p:grpSpPr>
            <a:xfrm>
              <a:off x="0" y="95277"/>
              <a:ext cx="539546" cy="539546"/>
              <a:chOff x="0" y="0"/>
              <a:chExt cx="812800" cy="812800"/>
            </a:xfrm>
          </p:grpSpPr>
          <p:sp>
            <p:nvSpPr>
              <p:cNvPr id="42" name="Freeform 42">
                <a:extLst>
                  <a:ext uri="{FF2B5EF4-FFF2-40B4-BE49-F238E27FC236}">
                    <a16:creationId xmlns:a16="http://schemas.microsoft.com/office/drawing/2014/main" id="{4A35EA2A-7327-0F04-AB45-46D713A659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D5F60"/>
              </a:solidFill>
              <a:ln w="228600" cap="sq">
                <a:solidFill>
                  <a:srgbClr val="F5A400"/>
                </a:solidFill>
                <a:prstDash val="solid"/>
                <a:miter/>
              </a:ln>
            </p:spPr>
            <p:txBody>
              <a:bodyPr/>
              <a:lstStyle/>
              <a:p>
                <a:endParaRPr lang="en-US"/>
              </a:p>
            </p:txBody>
          </p:sp>
          <p:sp>
            <p:nvSpPr>
              <p:cNvPr id="43" name="TextBox 43">
                <a:extLst>
                  <a:ext uri="{FF2B5EF4-FFF2-40B4-BE49-F238E27FC236}">
                    <a16:creationId xmlns:a16="http://schemas.microsoft.com/office/drawing/2014/main" id="{0EA1AAE9-D54F-DC98-5BA9-779F277ECD9E}"/>
                  </a:ext>
                </a:extLst>
              </p:cNvPr>
              <p:cNvSpPr txBox="1"/>
              <p:nvPr/>
            </p:nvSpPr>
            <p:spPr>
              <a:xfrm>
                <a:off x="76200" y="28575"/>
                <a:ext cx="660400" cy="708025"/>
              </a:xfrm>
              <a:prstGeom prst="rect">
                <a:avLst/>
              </a:prstGeom>
            </p:spPr>
            <p:txBody>
              <a:bodyPr lIns="50800" tIns="50800" rIns="50800" bIns="50800" rtlCol="0" anchor="ctr"/>
              <a:lstStyle/>
              <a:p>
                <a:pPr algn="ctr">
                  <a:lnSpc>
                    <a:spcPts val="2566"/>
                  </a:lnSpc>
                </a:pPr>
                <a:endParaRPr/>
              </a:p>
            </p:txBody>
          </p:sp>
        </p:grpSp>
      </p:grpSp>
      <p:sp>
        <p:nvSpPr>
          <p:cNvPr id="45" name="TextBox 45">
            <a:extLst>
              <a:ext uri="{FF2B5EF4-FFF2-40B4-BE49-F238E27FC236}">
                <a16:creationId xmlns:a16="http://schemas.microsoft.com/office/drawing/2014/main" id="{8498D76F-978B-300D-A8A1-62051079B750}"/>
              </a:ext>
            </a:extLst>
          </p:cNvPr>
          <p:cNvSpPr txBox="1"/>
          <p:nvPr/>
        </p:nvSpPr>
        <p:spPr>
          <a:xfrm>
            <a:off x="678785" y="166207"/>
            <a:ext cx="948874" cy="320601"/>
          </a:xfrm>
          <a:prstGeom prst="rect">
            <a:avLst/>
          </a:prstGeom>
        </p:spPr>
        <p:txBody>
          <a:bodyPr lIns="0" tIns="0" rIns="0" bIns="0" rtlCol="0" anchor="t">
            <a:spAutoFit/>
          </a:bodyPr>
          <a:lstStyle/>
          <a:p>
            <a:pPr marL="0" lvl="0" indent="0" algn="ctr">
              <a:lnSpc>
                <a:spcPts val="2508"/>
              </a:lnSpc>
              <a:spcBef>
                <a:spcPct val="0"/>
              </a:spcBef>
            </a:pPr>
            <a:r>
              <a:rPr lang="en-US" sz="2090" b="1">
                <a:solidFill>
                  <a:srgbClr val="FEFEFD"/>
                </a:solidFill>
                <a:latin typeface="Poppins Bold"/>
                <a:ea typeface="Poppins Bold"/>
                <a:cs typeface="Poppins Bold"/>
                <a:sym typeface="Poppins Bold"/>
              </a:rPr>
              <a:t>D</a:t>
            </a:r>
            <a:r>
              <a:rPr lang="en-US" sz="2090" b="1" u="none" strike="noStrike">
                <a:solidFill>
                  <a:srgbClr val="FEFEFD"/>
                </a:solidFill>
                <a:latin typeface="Poppins Bold"/>
                <a:ea typeface="Poppins Bold"/>
                <a:cs typeface="Poppins Bold"/>
                <a:sym typeface="Poppins Bold"/>
              </a:rPr>
              <a:t>MPR</a:t>
            </a:r>
          </a:p>
        </p:txBody>
      </p:sp>
    </p:spTree>
    <p:extLst>
      <p:ext uri="{BB962C8B-B14F-4D97-AF65-F5344CB8AC3E}">
        <p14:creationId xmlns:p14="http://schemas.microsoft.com/office/powerpoint/2010/main" val="4179907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16</Slides>
  <Notes>0</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DMPR Presentation template Interim 2025.pptx</dc:title>
  <dc:creator>Raphi Maake</dc:creator>
  <cp:revision>1</cp:revision>
  <dcterms:created xsi:type="dcterms:W3CDTF">2006-08-16T00:00:00Z</dcterms:created>
  <dcterms:modified xsi:type="dcterms:W3CDTF">2025-07-29T09:29:06Z</dcterms:modified>
  <dc:identifier>DAGkmY2p32E</dc:identifier>
</cp:coreProperties>
</file>