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
  </p:notesMasterIdLst>
  <p:handoutMasterIdLst>
    <p:handoutMasterId r:id="rId7"/>
  </p:handoutMasterIdLst>
  <p:sldIdLst>
    <p:sldId id="740" r:id="rId2"/>
    <p:sldId id="737" r:id="rId3"/>
    <p:sldId id="738" r:id="rId4"/>
    <p:sldId id="739" r:id="rId5"/>
  </p:sldIdLst>
  <p:sldSz cx="9144000" cy="6858000" type="screen4x3"/>
  <p:notesSz cx="6805613" cy="9939338"/>
  <p:custDataLst>
    <p:tags r:id="rId8"/>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vin Baart" initials="KB"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EB4E3"/>
    <a:srgbClr val="A6A6A6"/>
    <a:srgbClr val="EAEAEA"/>
    <a:srgbClr val="4D4D4D"/>
    <a:srgbClr val="CCCED6"/>
    <a:srgbClr val="243A76"/>
    <a:srgbClr val="F582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19" autoAdjust="0"/>
    <p:restoredTop sz="94434" autoAdjust="0"/>
  </p:normalViewPr>
  <p:slideViewPr>
    <p:cSldViewPr>
      <p:cViewPr varScale="1">
        <p:scale>
          <a:sx n="55" d="100"/>
          <a:sy n="55" d="100"/>
        </p:scale>
        <p:origin x="142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841" cy="497524"/>
          </a:xfrm>
          <a:prstGeom prst="rect">
            <a:avLst/>
          </a:prstGeom>
        </p:spPr>
        <p:txBody>
          <a:bodyPr vert="horz" lIns="91550" tIns="45775" rIns="91550" bIns="45775" rtlCol="0"/>
          <a:lstStyle>
            <a:lvl1pPr algn="l">
              <a:defRPr sz="1200">
                <a:cs typeface="Arial" panose="020B0604020202020204" pitchFamily="34" charset="0"/>
              </a:defRPr>
            </a:lvl1pPr>
          </a:lstStyle>
          <a:p>
            <a:pPr>
              <a:defRPr/>
            </a:pPr>
            <a:endParaRPr lang="en-ZA"/>
          </a:p>
        </p:txBody>
      </p:sp>
      <p:sp>
        <p:nvSpPr>
          <p:cNvPr id="3" name="Date Placeholder 2"/>
          <p:cNvSpPr>
            <a:spLocks noGrp="1"/>
          </p:cNvSpPr>
          <p:nvPr>
            <p:ph type="dt" sz="quarter" idx="1"/>
          </p:nvPr>
        </p:nvSpPr>
        <p:spPr>
          <a:xfrm>
            <a:off x="3854183" y="0"/>
            <a:ext cx="2949841" cy="497524"/>
          </a:xfrm>
          <a:prstGeom prst="rect">
            <a:avLst/>
          </a:prstGeom>
        </p:spPr>
        <p:txBody>
          <a:bodyPr vert="horz" lIns="91550" tIns="45775" rIns="91550" bIns="45775" rtlCol="0"/>
          <a:lstStyle>
            <a:lvl1pPr algn="r">
              <a:defRPr sz="1200">
                <a:cs typeface="Arial" panose="020B0604020202020204" pitchFamily="34" charset="0"/>
              </a:defRPr>
            </a:lvl1pPr>
          </a:lstStyle>
          <a:p>
            <a:pPr>
              <a:defRPr/>
            </a:pPr>
            <a:fld id="{6DF88289-2333-4F2A-AB9A-6A40E6E17C6D}" type="datetimeFigureOut">
              <a:rPr lang="en-ZA"/>
              <a:pPr>
                <a:defRPr/>
              </a:pPr>
              <a:t>2020/05/13</a:t>
            </a:fld>
            <a:endParaRPr lang="en-ZA" dirty="0"/>
          </a:p>
        </p:txBody>
      </p:sp>
      <p:sp>
        <p:nvSpPr>
          <p:cNvPr id="4" name="Footer Placeholder 3"/>
          <p:cNvSpPr>
            <a:spLocks noGrp="1"/>
          </p:cNvSpPr>
          <p:nvPr>
            <p:ph type="ftr" sz="quarter" idx="2"/>
          </p:nvPr>
        </p:nvSpPr>
        <p:spPr>
          <a:xfrm>
            <a:off x="0" y="9441814"/>
            <a:ext cx="2949841" cy="497524"/>
          </a:xfrm>
          <a:prstGeom prst="rect">
            <a:avLst/>
          </a:prstGeom>
        </p:spPr>
        <p:txBody>
          <a:bodyPr vert="horz" lIns="91550" tIns="45775" rIns="91550" bIns="45775" rtlCol="0" anchor="b"/>
          <a:lstStyle>
            <a:lvl1pPr algn="l">
              <a:defRPr sz="1200">
                <a:cs typeface="Arial" panose="020B0604020202020204" pitchFamily="34" charset="0"/>
              </a:defRPr>
            </a:lvl1pPr>
          </a:lstStyle>
          <a:p>
            <a:pPr>
              <a:defRPr/>
            </a:pPr>
            <a:endParaRPr lang="en-ZA"/>
          </a:p>
        </p:txBody>
      </p:sp>
      <p:sp>
        <p:nvSpPr>
          <p:cNvPr id="5" name="Slide Number Placeholder 4"/>
          <p:cNvSpPr>
            <a:spLocks noGrp="1"/>
          </p:cNvSpPr>
          <p:nvPr>
            <p:ph type="sldNum" sz="quarter" idx="3"/>
          </p:nvPr>
        </p:nvSpPr>
        <p:spPr>
          <a:xfrm>
            <a:off x="3854183" y="9441814"/>
            <a:ext cx="2949841" cy="497524"/>
          </a:xfrm>
          <a:prstGeom prst="rect">
            <a:avLst/>
          </a:prstGeom>
        </p:spPr>
        <p:txBody>
          <a:bodyPr vert="horz" wrap="square" lIns="91550" tIns="45775" rIns="91550" bIns="45775" numCol="1" anchor="b" anchorCtr="0" compatLnSpc="1">
            <a:prstTxWarp prst="textNoShape">
              <a:avLst/>
            </a:prstTxWarp>
          </a:bodyPr>
          <a:lstStyle>
            <a:lvl1pPr algn="r">
              <a:defRPr sz="1200"/>
            </a:lvl1pPr>
          </a:lstStyle>
          <a:p>
            <a:fld id="{75A3D14D-4FA4-437E-A486-A39A49EC60AE}" type="slidenum">
              <a:rPr lang="en-ZA" altLang="en-US"/>
              <a:pPr/>
              <a:t>‹#›</a:t>
            </a:fld>
            <a:endParaRPr lang="en-ZA" altLang="en-US"/>
          </a:p>
        </p:txBody>
      </p:sp>
    </p:spTree>
    <p:extLst>
      <p:ext uri="{BB962C8B-B14F-4D97-AF65-F5344CB8AC3E}">
        <p14:creationId xmlns:p14="http://schemas.microsoft.com/office/powerpoint/2010/main" val="3324610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841" cy="497524"/>
          </a:xfrm>
          <a:prstGeom prst="rect">
            <a:avLst/>
          </a:prstGeom>
        </p:spPr>
        <p:txBody>
          <a:bodyPr vert="horz" lIns="91550" tIns="45775" rIns="91550" bIns="45775" rtlCol="0"/>
          <a:lstStyle>
            <a:lvl1pPr algn="l" eaLnBrk="1" fontAlgn="auto" hangingPunct="1">
              <a:spcBef>
                <a:spcPts val="0"/>
              </a:spcBef>
              <a:spcAft>
                <a:spcPts val="0"/>
              </a:spcAft>
              <a:defRPr sz="1200">
                <a:latin typeface="+mn-lt"/>
                <a:cs typeface="+mn-cs"/>
              </a:defRPr>
            </a:lvl1pPr>
          </a:lstStyle>
          <a:p>
            <a:pPr>
              <a:defRPr/>
            </a:pPr>
            <a:endParaRPr lang="en-ZA"/>
          </a:p>
        </p:txBody>
      </p:sp>
      <p:sp>
        <p:nvSpPr>
          <p:cNvPr id="3" name="Date Placeholder 2"/>
          <p:cNvSpPr>
            <a:spLocks noGrp="1"/>
          </p:cNvSpPr>
          <p:nvPr>
            <p:ph type="dt" idx="1"/>
          </p:nvPr>
        </p:nvSpPr>
        <p:spPr>
          <a:xfrm>
            <a:off x="3854183" y="0"/>
            <a:ext cx="2949841" cy="497524"/>
          </a:xfrm>
          <a:prstGeom prst="rect">
            <a:avLst/>
          </a:prstGeom>
        </p:spPr>
        <p:txBody>
          <a:bodyPr vert="horz" lIns="91550" tIns="45775" rIns="91550" bIns="45775" rtlCol="0"/>
          <a:lstStyle>
            <a:lvl1pPr algn="r" eaLnBrk="1" fontAlgn="auto" hangingPunct="1">
              <a:spcBef>
                <a:spcPts val="0"/>
              </a:spcBef>
              <a:spcAft>
                <a:spcPts val="0"/>
              </a:spcAft>
              <a:defRPr sz="1200">
                <a:latin typeface="+mn-lt"/>
                <a:cs typeface="+mn-cs"/>
              </a:defRPr>
            </a:lvl1pPr>
          </a:lstStyle>
          <a:p>
            <a:pPr>
              <a:defRPr/>
            </a:pPr>
            <a:fld id="{FD419241-FD3B-4482-8B8C-573521B80685}" type="datetimeFigureOut">
              <a:rPr lang="en-US"/>
              <a:pPr>
                <a:defRPr/>
              </a:pPr>
              <a:t>5/13/2020</a:t>
            </a:fld>
            <a:endParaRPr lang="en-ZA" dirty="0"/>
          </a:p>
        </p:txBody>
      </p:sp>
      <p:sp>
        <p:nvSpPr>
          <p:cNvPr id="4" name="Slide Image Placeholder 3"/>
          <p:cNvSpPr>
            <a:spLocks noGrp="1" noRot="1" noChangeAspect="1"/>
          </p:cNvSpPr>
          <p:nvPr>
            <p:ph type="sldImg" idx="2"/>
          </p:nvPr>
        </p:nvSpPr>
        <p:spPr>
          <a:xfrm>
            <a:off x="919163" y="746125"/>
            <a:ext cx="4967287" cy="3727450"/>
          </a:xfrm>
          <a:prstGeom prst="rect">
            <a:avLst/>
          </a:prstGeom>
          <a:noFill/>
          <a:ln w="12700">
            <a:solidFill>
              <a:prstClr val="black"/>
            </a:solidFill>
          </a:ln>
        </p:spPr>
        <p:txBody>
          <a:bodyPr vert="horz" lIns="91550" tIns="45775" rIns="91550" bIns="45775" rtlCol="0" anchor="ctr"/>
          <a:lstStyle/>
          <a:p>
            <a:pPr lvl="0"/>
            <a:endParaRPr lang="en-ZA" noProof="0" dirty="0"/>
          </a:p>
        </p:txBody>
      </p:sp>
      <p:sp>
        <p:nvSpPr>
          <p:cNvPr id="5" name="Notes Placeholder 4"/>
          <p:cNvSpPr>
            <a:spLocks noGrp="1"/>
          </p:cNvSpPr>
          <p:nvPr>
            <p:ph type="body" sz="quarter" idx="3"/>
          </p:nvPr>
        </p:nvSpPr>
        <p:spPr>
          <a:xfrm>
            <a:off x="680244" y="4720908"/>
            <a:ext cx="5445126" cy="4472940"/>
          </a:xfrm>
          <a:prstGeom prst="rect">
            <a:avLst/>
          </a:prstGeom>
        </p:spPr>
        <p:txBody>
          <a:bodyPr vert="horz" lIns="91550" tIns="45775" rIns="91550" bIns="45775"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ZA" noProof="0"/>
          </a:p>
        </p:txBody>
      </p:sp>
      <p:sp>
        <p:nvSpPr>
          <p:cNvPr id="6" name="Footer Placeholder 5"/>
          <p:cNvSpPr>
            <a:spLocks noGrp="1"/>
          </p:cNvSpPr>
          <p:nvPr>
            <p:ph type="ftr" sz="quarter" idx="4"/>
          </p:nvPr>
        </p:nvSpPr>
        <p:spPr>
          <a:xfrm>
            <a:off x="0" y="9440226"/>
            <a:ext cx="2949841" cy="497523"/>
          </a:xfrm>
          <a:prstGeom prst="rect">
            <a:avLst/>
          </a:prstGeom>
        </p:spPr>
        <p:txBody>
          <a:bodyPr vert="horz" lIns="91550" tIns="45775" rIns="91550" bIns="45775" rtlCol="0" anchor="b"/>
          <a:lstStyle>
            <a:lvl1pPr algn="l" eaLnBrk="1" fontAlgn="auto" hangingPunct="1">
              <a:spcBef>
                <a:spcPts val="0"/>
              </a:spcBef>
              <a:spcAft>
                <a:spcPts val="0"/>
              </a:spcAft>
              <a:defRPr sz="1200">
                <a:latin typeface="+mn-lt"/>
                <a:cs typeface="+mn-cs"/>
              </a:defRPr>
            </a:lvl1pPr>
          </a:lstStyle>
          <a:p>
            <a:pPr>
              <a:defRPr/>
            </a:pPr>
            <a:endParaRPr lang="en-ZA"/>
          </a:p>
        </p:txBody>
      </p:sp>
      <p:sp>
        <p:nvSpPr>
          <p:cNvPr id="7" name="Slide Number Placeholder 6"/>
          <p:cNvSpPr>
            <a:spLocks noGrp="1"/>
          </p:cNvSpPr>
          <p:nvPr>
            <p:ph type="sldNum" sz="quarter" idx="5"/>
          </p:nvPr>
        </p:nvSpPr>
        <p:spPr>
          <a:xfrm>
            <a:off x="3854183" y="9440226"/>
            <a:ext cx="2949841" cy="497523"/>
          </a:xfrm>
          <a:prstGeom prst="rect">
            <a:avLst/>
          </a:prstGeom>
        </p:spPr>
        <p:txBody>
          <a:bodyPr vert="horz" wrap="square" lIns="91550" tIns="45775" rIns="91550" bIns="45775" numCol="1" anchor="b" anchorCtr="0" compatLnSpc="1">
            <a:prstTxWarp prst="textNoShape">
              <a:avLst/>
            </a:prstTxWarp>
          </a:bodyPr>
          <a:lstStyle>
            <a:lvl1pPr algn="r" eaLnBrk="1" hangingPunct="1">
              <a:defRPr sz="1200"/>
            </a:lvl1pPr>
          </a:lstStyle>
          <a:p>
            <a:fld id="{AEA047DD-8991-4B7C-9B89-80F08D1D3BC2}" type="slidenum">
              <a:rPr lang="en-ZA" altLang="en-US"/>
              <a:pPr/>
              <a:t>‹#›</a:t>
            </a:fld>
            <a:endParaRPr lang="en-ZA" altLang="en-US"/>
          </a:p>
        </p:txBody>
      </p:sp>
    </p:spTree>
    <p:extLst>
      <p:ext uri="{BB962C8B-B14F-4D97-AF65-F5344CB8AC3E}">
        <p14:creationId xmlns:p14="http://schemas.microsoft.com/office/powerpoint/2010/main" val="11678947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80000"/>
            <a:ext cx="8229600" cy="9216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lang="en-ZA" dirty="0"/>
            </a:lvl1pPr>
          </a:lstStyle>
          <a:p>
            <a:pPr lvl="0"/>
            <a:r>
              <a:rPr lang="en-US" dirty="0"/>
              <a:t>Click to edit Master title style</a:t>
            </a:r>
            <a:endParaRPr lang="en-ZA"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6" name="Slide Number Placeholder 5"/>
          <p:cNvSpPr>
            <a:spLocks noGrp="1"/>
          </p:cNvSpPr>
          <p:nvPr>
            <p:ph type="sldNum" sz="quarter" idx="12"/>
          </p:nvPr>
        </p:nvSpPr>
        <p:spPr/>
        <p:txBody>
          <a:bodyPr/>
          <a:lstStyle>
            <a:lvl1pPr>
              <a:defRPr/>
            </a:lvl1pPr>
          </a:lstStyle>
          <a:p>
            <a:fld id="{6A47B5E1-2D5B-4B56-B9BA-83E70B40E3B4}" type="slidenum">
              <a:rPr lang="en-ZA" altLang="en-US"/>
              <a:pPr/>
              <a:t>‹#›</a:t>
            </a:fld>
            <a:endParaRPr lang="en-ZA" altLang="en-US"/>
          </a:p>
        </p:txBody>
      </p:sp>
    </p:spTree>
    <p:extLst>
      <p:ext uri="{BB962C8B-B14F-4D97-AF65-F5344CB8AC3E}">
        <p14:creationId xmlns:p14="http://schemas.microsoft.com/office/powerpoint/2010/main" val="1886701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F4B36571-E272-446B-98C8-0CD4AC7FA88E}" type="datetime1">
              <a:rPr lang="en-US"/>
              <a:pPr>
                <a:defRPr/>
              </a:pPr>
              <a:t>5/13/2020</a:t>
            </a:fld>
            <a:endParaRPr lang="en-ZA"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en-ZA"/>
              <a:t>SAPIA networking</a:t>
            </a:r>
          </a:p>
        </p:txBody>
      </p:sp>
      <p:sp>
        <p:nvSpPr>
          <p:cNvPr id="6" name="Slide Number Placeholder 5"/>
          <p:cNvSpPr>
            <a:spLocks noGrp="1"/>
          </p:cNvSpPr>
          <p:nvPr>
            <p:ph type="sldNum" sz="quarter" idx="12"/>
          </p:nvPr>
        </p:nvSpPr>
        <p:spPr/>
        <p:txBody>
          <a:bodyPr/>
          <a:lstStyle>
            <a:lvl1pPr>
              <a:defRPr/>
            </a:lvl1pPr>
          </a:lstStyle>
          <a:p>
            <a:fld id="{D853CEC2-A875-4AD2-9417-F420FFF3B756}" type="slidenum">
              <a:rPr lang="en-ZA" altLang="en-US"/>
              <a:pPr/>
              <a:t>‹#›</a:t>
            </a:fld>
            <a:endParaRPr lang="en-ZA" altLang="en-US"/>
          </a:p>
        </p:txBody>
      </p:sp>
    </p:spTree>
    <p:extLst>
      <p:ext uri="{BB962C8B-B14F-4D97-AF65-F5344CB8AC3E}">
        <p14:creationId xmlns:p14="http://schemas.microsoft.com/office/powerpoint/2010/main" val="1803941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E3932E1-6D1F-4950-AA38-B4AD3CE28A11}" type="datetime1">
              <a:rPr lang="en-US"/>
              <a:pPr>
                <a:defRPr/>
              </a:pPr>
              <a:t>5/13/2020</a:t>
            </a:fld>
            <a:endParaRPr lang="en-ZA"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en-ZA"/>
              <a:t>SAPIA networking</a:t>
            </a:r>
          </a:p>
        </p:txBody>
      </p:sp>
      <p:sp>
        <p:nvSpPr>
          <p:cNvPr id="6" name="Slide Number Placeholder 5"/>
          <p:cNvSpPr>
            <a:spLocks noGrp="1"/>
          </p:cNvSpPr>
          <p:nvPr>
            <p:ph type="sldNum" sz="quarter" idx="12"/>
          </p:nvPr>
        </p:nvSpPr>
        <p:spPr/>
        <p:txBody>
          <a:bodyPr/>
          <a:lstStyle>
            <a:lvl1pPr>
              <a:defRPr/>
            </a:lvl1pPr>
          </a:lstStyle>
          <a:p>
            <a:fld id="{8AD25C5F-8C2B-4D63-8ACB-1841B0C1D0FB}" type="slidenum">
              <a:rPr lang="en-ZA" altLang="en-US"/>
              <a:pPr/>
              <a:t>‹#›</a:t>
            </a:fld>
            <a:endParaRPr lang="en-ZA" altLang="en-US"/>
          </a:p>
        </p:txBody>
      </p:sp>
    </p:spTree>
    <p:extLst>
      <p:ext uri="{BB962C8B-B14F-4D97-AF65-F5344CB8AC3E}">
        <p14:creationId xmlns:p14="http://schemas.microsoft.com/office/powerpoint/2010/main" val="2675932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6" name="Slide Number Placeholder 5"/>
          <p:cNvSpPr>
            <a:spLocks noGrp="1"/>
          </p:cNvSpPr>
          <p:nvPr>
            <p:ph type="sldNum" sz="quarter" idx="12"/>
          </p:nvPr>
        </p:nvSpPr>
        <p:spPr/>
        <p:txBody>
          <a:bodyPr/>
          <a:lstStyle>
            <a:lvl1pPr>
              <a:defRPr/>
            </a:lvl1pPr>
          </a:lstStyle>
          <a:p>
            <a:fld id="{05E3ABD4-2DE8-4E51-B67E-235762EA8A39}" type="slidenum">
              <a:rPr lang="en-ZA" altLang="en-US"/>
              <a:pPr/>
              <a:t>‹#›</a:t>
            </a:fld>
            <a:endParaRPr lang="en-ZA" altLang="en-US"/>
          </a:p>
        </p:txBody>
      </p:sp>
    </p:spTree>
    <p:extLst>
      <p:ext uri="{BB962C8B-B14F-4D97-AF65-F5344CB8AC3E}">
        <p14:creationId xmlns:p14="http://schemas.microsoft.com/office/powerpoint/2010/main" val="3567380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fld id="{72D654EE-1C81-4C49-84C8-E6164D1E6AFE}" type="slidenum">
              <a:rPr lang="en-ZA" altLang="en-US"/>
              <a:pPr/>
              <a:t>‹#›</a:t>
            </a:fld>
            <a:endParaRPr lang="en-ZA" altLang="en-US"/>
          </a:p>
        </p:txBody>
      </p:sp>
    </p:spTree>
    <p:extLst>
      <p:ext uri="{BB962C8B-B14F-4D97-AF65-F5344CB8AC3E}">
        <p14:creationId xmlns:p14="http://schemas.microsoft.com/office/powerpoint/2010/main" val="4195373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EAA8C8DC-569D-4C26-AF4A-CE48D498AE84}" type="datetime1">
              <a:rPr lang="en-US"/>
              <a:pPr>
                <a:defRPr/>
              </a:pPr>
              <a:t>5/13/2020</a:t>
            </a:fld>
            <a:endParaRPr lang="en-ZA"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en-ZA"/>
              <a:t>SAPIA networking</a:t>
            </a:r>
          </a:p>
        </p:txBody>
      </p:sp>
      <p:sp>
        <p:nvSpPr>
          <p:cNvPr id="7" name="Slide Number Placeholder 5"/>
          <p:cNvSpPr>
            <a:spLocks noGrp="1"/>
          </p:cNvSpPr>
          <p:nvPr>
            <p:ph type="sldNum" sz="quarter" idx="12"/>
          </p:nvPr>
        </p:nvSpPr>
        <p:spPr/>
        <p:txBody>
          <a:bodyPr/>
          <a:lstStyle>
            <a:lvl1pPr>
              <a:defRPr/>
            </a:lvl1pPr>
          </a:lstStyle>
          <a:p>
            <a:fld id="{5E04F596-46C0-4854-8E1A-9D0A36B2B678}" type="slidenum">
              <a:rPr lang="en-ZA" altLang="en-US"/>
              <a:pPr/>
              <a:t>‹#›</a:t>
            </a:fld>
            <a:endParaRPr lang="en-ZA" altLang="en-US"/>
          </a:p>
        </p:txBody>
      </p:sp>
      <p:sp>
        <p:nvSpPr>
          <p:cNvPr id="8" name="Title 1"/>
          <p:cNvSpPr>
            <a:spLocks noGrp="1"/>
          </p:cNvSpPr>
          <p:nvPr>
            <p:ph type="title"/>
          </p:nvPr>
        </p:nvSpPr>
        <p:spPr>
          <a:xfrm>
            <a:off x="457200" y="180000"/>
            <a:ext cx="8229600" cy="9216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lang="en-ZA" dirty="0"/>
            </a:lvl1pPr>
          </a:lstStyle>
          <a:p>
            <a:pPr lvl="0"/>
            <a:r>
              <a:rPr lang="en-US" dirty="0"/>
              <a:t>Click to edit Master title style</a:t>
            </a:r>
            <a:endParaRPr lang="en-ZA" dirty="0"/>
          </a:p>
        </p:txBody>
      </p:sp>
    </p:spTree>
    <p:extLst>
      <p:ext uri="{BB962C8B-B14F-4D97-AF65-F5344CB8AC3E}">
        <p14:creationId xmlns:p14="http://schemas.microsoft.com/office/powerpoint/2010/main" val="346571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4C14E39F-139B-4BE9-9F86-0A61D8CFA7C8}" type="datetime1">
              <a:rPr lang="en-US"/>
              <a:pPr>
                <a:defRPr/>
              </a:pPr>
              <a:t>5/13/2020</a:t>
            </a:fld>
            <a:endParaRPr lang="en-ZA" dirty="0"/>
          </a:p>
        </p:txBody>
      </p:sp>
      <p:sp>
        <p:nvSpPr>
          <p:cNvPr id="8"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en-ZA"/>
              <a:t>SAPIA networking</a:t>
            </a:r>
          </a:p>
        </p:txBody>
      </p:sp>
      <p:sp>
        <p:nvSpPr>
          <p:cNvPr id="9" name="Slide Number Placeholder 5"/>
          <p:cNvSpPr>
            <a:spLocks noGrp="1"/>
          </p:cNvSpPr>
          <p:nvPr>
            <p:ph type="sldNum" sz="quarter" idx="12"/>
          </p:nvPr>
        </p:nvSpPr>
        <p:spPr/>
        <p:txBody>
          <a:bodyPr/>
          <a:lstStyle>
            <a:lvl1pPr>
              <a:defRPr/>
            </a:lvl1pPr>
          </a:lstStyle>
          <a:p>
            <a:fld id="{36D970D9-7F06-41D5-8AC2-F86F4678DC38}" type="slidenum">
              <a:rPr lang="en-ZA" altLang="en-US"/>
              <a:pPr/>
              <a:t>‹#›</a:t>
            </a:fld>
            <a:endParaRPr lang="en-ZA" altLang="en-US"/>
          </a:p>
        </p:txBody>
      </p:sp>
      <p:sp>
        <p:nvSpPr>
          <p:cNvPr id="10" name="Title 1"/>
          <p:cNvSpPr>
            <a:spLocks noGrp="1"/>
          </p:cNvSpPr>
          <p:nvPr>
            <p:ph type="title"/>
          </p:nvPr>
        </p:nvSpPr>
        <p:spPr>
          <a:xfrm>
            <a:off x="457200" y="180000"/>
            <a:ext cx="8229600" cy="9216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lang="en-ZA" dirty="0"/>
            </a:lvl1pPr>
          </a:lstStyle>
          <a:p>
            <a:pPr lvl="0"/>
            <a:r>
              <a:rPr lang="en-US" dirty="0"/>
              <a:t>Click to edit Master title style</a:t>
            </a:r>
            <a:endParaRPr lang="en-ZA" dirty="0"/>
          </a:p>
        </p:txBody>
      </p:sp>
    </p:spTree>
    <p:extLst>
      <p:ext uri="{BB962C8B-B14F-4D97-AF65-F5344CB8AC3E}">
        <p14:creationId xmlns:p14="http://schemas.microsoft.com/office/powerpoint/2010/main" val="3041605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lang="en-ZA"/>
            </a:lvl1pPr>
          </a:lstStyle>
          <a:p>
            <a:pPr lvl="0"/>
            <a:r>
              <a:rPr lang="en-US"/>
              <a:t>Click to edit Master title style</a:t>
            </a:r>
            <a:endParaRPr lang="en-ZA"/>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34A0870-4FC6-4E97-87FD-645EFD9D5941}" type="datetime1">
              <a:rPr lang="en-US"/>
              <a:pPr>
                <a:defRPr/>
              </a:pPr>
              <a:t>5/13/2020</a:t>
            </a:fld>
            <a:endParaRPr lang="en-ZA" dirty="0"/>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en-ZA"/>
              <a:t>SAPIA networking</a:t>
            </a:r>
          </a:p>
        </p:txBody>
      </p:sp>
      <p:sp>
        <p:nvSpPr>
          <p:cNvPr id="5" name="Slide Number Placeholder 5"/>
          <p:cNvSpPr>
            <a:spLocks noGrp="1"/>
          </p:cNvSpPr>
          <p:nvPr>
            <p:ph type="sldNum" sz="quarter" idx="12"/>
          </p:nvPr>
        </p:nvSpPr>
        <p:spPr/>
        <p:txBody>
          <a:bodyPr/>
          <a:lstStyle>
            <a:lvl1pPr>
              <a:defRPr/>
            </a:lvl1pPr>
          </a:lstStyle>
          <a:p>
            <a:fld id="{3EE28ADD-C2B1-4F15-A2C8-41E6B940488A}" type="slidenum">
              <a:rPr lang="en-ZA" altLang="en-US"/>
              <a:pPr/>
              <a:t>‹#›</a:t>
            </a:fld>
            <a:endParaRPr lang="en-ZA" altLang="en-US"/>
          </a:p>
        </p:txBody>
      </p:sp>
    </p:spTree>
    <p:extLst>
      <p:ext uri="{BB962C8B-B14F-4D97-AF65-F5344CB8AC3E}">
        <p14:creationId xmlns:p14="http://schemas.microsoft.com/office/powerpoint/2010/main" val="2724949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720FEB57-41B7-4128-8C1C-D1BDA968D82D}" type="datetime1">
              <a:rPr lang="en-US"/>
              <a:pPr>
                <a:defRPr/>
              </a:pPr>
              <a:t>5/13/2020</a:t>
            </a:fld>
            <a:endParaRPr lang="en-ZA"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en-ZA"/>
              <a:t>SAPIA networking</a:t>
            </a:r>
          </a:p>
        </p:txBody>
      </p:sp>
      <p:sp>
        <p:nvSpPr>
          <p:cNvPr id="4" name="Slide Number Placeholder 5"/>
          <p:cNvSpPr>
            <a:spLocks noGrp="1"/>
          </p:cNvSpPr>
          <p:nvPr>
            <p:ph type="sldNum" sz="quarter" idx="12"/>
          </p:nvPr>
        </p:nvSpPr>
        <p:spPr/>
        <p:txBody>
          <a:bodyPr/>
          <a:lstStyle>
            <a:lvl1pPr>
              <a:defRPr/>
            </a:lvl1pPr>
          </a:lstStyle>
          <a:p>
            <a:fld id="{1007367E-8326-48B3-891C-0C9C4918C593}" type="slidenum">
              <a:rPr lang="en-ZA" altLang="en-US"/>
              <a:pPr/>
              <a:t>‹#›</a:t>
            </a:fld>
            <a:endParaRPr lang="en-ZA" altLang="en-US"/>
          </a:p>
        </p:txBody>
      </p:sp>
    </p:spTree>
    <p:extLst>
      <p:ext uri="{BB962C8B-B14F-4D97-AF65-F5344CB8AC3E}">
        <p14:creationId xmlns:p14="http://schemas.microsoft.com/office/powerpoint/2010/main" val="1041367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CC6E35D-C492-46B3-ACFF-A0A83C103529}" type="datetime1">
              <a:rPr lang="en-US"/>
              <a:pPr>
                <a:defRPr/>
              </a:pPr>
              <a:t>5/13/2020</a:t>
            </a:fld>
            <a:endParaRPr lang="en-ZA"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en-ZA"/>
              <a:t>SAPIA networking</a:t>
            </a:r>
          </a:p>
        </p:txBody>
      </p:sp>
      <p:sp>
        <p:nvSpPr>
          <p:cNvPr id="7" name="Slide Number Placeholder 5"/>
          <p:cNvSpPr>
            <a:spLocks noGrp="1"/>
          </p:cNvSpPr>
          <p:nvPr>
            <p:ph type="sldNum" sz="quarter" idx="12"/>
          </p:nvPr>
        </p:nvSpPr>
        <p:spPr/>
        <p:txBody>
          <a:bodyPr/>
          <a:lstStyle>
            <a:lvl1pPr>
              <a:defRPr/>
            </a:lvl1pPr>
          </a:lstStyle>
          <a:p>
            <a:fld id="{FC1E693C-DF8F-4F0F-A974-A6A4941F2126}" type="slidenum">
              <a:rPr lang="en-ZA" altLang="en-US"/>
              <a:pPr/>
              <a:t>‹#›</a:t>
            </a:fld>
            <a:endParaRPr lang="en-ZA" altLang="en-US"/>
          </a:p>
        </p:txBody>
      </p:sp>
    </p:spTree>
    <p:extLst>
      <p:ext uri="{BB962C8B-B14F-4D97-AF65-F5344CB8AC3E}">
        <p14:creationId xmlns:p14="http://schemas.microsoft.com/office/powerpoint/2010/main" val="829405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58DA4441-2B9D-40E2-9DCB-C32E041975A3}" type="datetime1">
              <a:rPr lang="en-US"/>
              <a:pPr>
                <a:defRPr/>
              </a:pPr>
              <a:t>5/13/2020</a:t>
            </a:fld>
            <a:endParaRPr lang="en-ZA"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en-ZA"/>
              <a:t>SAPIA networking</a:t>
            </a:r>
          </a:p>
        </p:txBody>
      </p:sp>
      <p:sp>
        <p:nvSpPr>
          <p:cNvPr id="7" name="Slide Number Placeholder 5"/>
          <p:cNvSpPr>
            <a:spLocks noGrp="1"/>
          </p:cNvSpPr>
          <p:nvPr>
            <p:ph type="sldNum" sz="quarter" idx="12"/>
          </p:nvPr>
        </p:nvSpPr>
        <p:spPr/>
        <p:txBody>
          <a:bodyPr/>
          <a:lstStyle>
            <a:lvl1pPr>
              <a:defRPr/>
            </a:lvl1pPr>
          </a:lstStyle>
          <a:p>
            <a:fld id="{617E090F-B810-48D0-A75D-F9C3BFA780A2}" type="slidenum">
              <a:rPr lang="en-ZA" altLang="en-US"/>
              <a:pPr/>
              <a:t>‹#›</a:t>
            </a:fld>
            <a:endParaRPr lang="en-ZA" altLang="en-US"/>
          </a:p>
        </p:txBody>
      </p:sp>
    </p:spTree>
    <p:extLst>
      <p:ext uri="{BB962C8B-B14F-4D97-AF65-F5344CB8AC3E}">
        <p14:creationId xmlns:p14="http://schemas.microsoft.com/office/powerpoint/2010/main" val="611048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4"/>
            </p:custDataLst>
            <p:extLst>
              <p:ext uri="{D42A27DB-BD31-4B8C-83A1-F6EECF244321}">
                <p14:modId xmlns:p14="http://schemas.microsoft.com/office/powerpoint/2010/main" val="94450114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41" name="think-cell Slide" r:id="rId15" imgW="378" imgH="379" progId="TCLayout.ActiveDocument.1">
                  <p:embed/>
                </p:oleObj>
              </mc:Choice>
              <mc:Fallback>
                <p:oleObj name="think-cell Slide" r:id="rId15" imgW="378" imgH="379" progId="TCLayout.ActiveDocument.1">
                  <p:embed/>
                  <p:pic>
                    <p:nvPicPr>
                      <p:cNvPr id="0" name=""/>
                      <p:cNvPicPr/>
                      <p:nvPr/>
                    </p:nvPicPr>
                    <p:blipFill>
                      <a:blip r:embed="rId16"/>
                      <a:stretch>
                        <a:fillRect/>
                      </a:stretch>
                    </p:blipFill>
                    <p:spPr>
                      <a:xfrm>
                        <a:off x="1588" y="1588"/>
                        <a:ext cx="1587" cy="1587"/>
                      </a:xfrm>
                      <a:prstGeom prst="rect">
                        <a:avLst/>
                      </a:prstGeom>
                    </p:spPr>
                  </p:pic>
                </p:oleObj>
              </mc:Fallback>
            </mc:AlternateContent>
          </a:graphicData>
        </a:graphic>
      </p:graphicFrame>
      <p:sp>
        <p:nvSpPr>
          <p:cNvPr id="1026" name="Title Placeholder 1"/>
          <p:cNvSpPr>
            <a:spLocks noGrp="1"/>
          </p:cNvSpPr>
          <p:nvPr>
            <p:ph type="title"/>
          </p:nvPr>
        </p:nvSpPr>
        <p:spPr bwMode="auto">
          <a:xfrm>
            <a:off x="457200" y="180000"/>
            <a:ext cx="8229600" cy="922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endParaRPr lang="en-ZA" altLang="en-US" dirty="0"/>
          </a:p>
        </p:txBody>
      </p:sp>
      <p:sp>
        <p:nvSpPr>
          <p:cNvPr id="1027" name="Text Placeholder 2"/>
          <p:cNvSpPr>
            <a:spLocks noGrp="1"/>
          </p:cNvSpPr>
          <p:nvPr>
            <p:ph type="body" idx="1"/>
          </p:nvPr>
        </p:nvSpPr>
        <p:spPr bwMode="auto">
          <a:xfrm>
            <a:off x="457200" y="1484784"/>
            <a:ext cx="8229600" cy="4641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ZA" altLang="en-US" dirty="0"/>
          </a:p>
        </p:txBody>
      </p:sp>
      <p:sp>
        <p:nvSpPr>
          <p:cNvPr id="6" name="Slide Number Placeholder 5"/>
          <p:cNvSpPr>
            <a:spLocks noGrp="1"/>
          </p:cNvSpPr>
          <p:nvPr>
            <p:ph type="sldNum" sz="quarter" idx="4"/>
          </p:nvPr>
        </p:nvSpPr>
        <p:spPr>
          <a:xfrm>
            <a:off x="8594576" y="6449710"/>
            <a:ext cx="549424"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9BDBA49A-09C4-43BD-8ED9-EEB91D29E813}" type="slidenum">
              <a:rPr lang="en-ZA" altLang="en-US"/>
              <a:pPr/>
              <a:t>‹#›</a:t>
            </a:fld>
            <a:endParaRPr lang="en-ZA" altLang="en-US"/>
          </a:p>
        </p:txBody>
      </p:sp>
      <p:sp>
        <p:nvSpPr>
          <p:cNvPr id="8" name="Rectangle 7"/>
          <p:cNvSpPr/>
          <p:nvPr userDrawn="1"/>
        </p:nvSpPr>
        <p:spPr>
          <a:xfrm>
            <a:off x="0" y="1196752"/>
            <a:ext cx="857250" cy="214312"/>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ZA" dirty="0"/>
          </a:p>
        </p:txBody>
      </p:sp>
      <p:sp>
        <p:nvSpPr>
          <p:cNvPr id="9" name="Rectangle 8"/>
          <p:cNvSpPr/>
          <p:nvPr userDrawn="1"/>
        </p:nvSpPr>
        <p:spPr>
          <a:xfrm>
            <a:off x="928688" y="1196752"/>
            <a:ext cx="8215312" cy="214312"/>
          </a:xfrm>
          <a:prstGeom prst="rect">
            <a:avLst/>
          </a:prstGeom>
          <a:solidFill>
            <a:srgbClr val="8EB4E3"/>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ZA" dirty="0"/>
          </a:p>
        </p:txBody>
      </p:sp>
      <p:pic>
        <p:nvPicPr>
          <p:cNvPr id="11" name="Content Placeholder 7" descr="Sapia_new_logo_final.jpg"/>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720444" y="6215063"/>
            <a:ext cx="2857500" cy="50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4" r:id="rId1"/>
    <p:sldLayoutId id="2147483673"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0" fontAlgn="base" hangingPunct="0">
        <a:spcBef>
          <a:spcPct val="0"/>
        </a:spcBef>
        <a:spcAft>
          <a:spcPct val="0"/>
        </a:spcAft>
        <a:defRPr lang="en-ZA" altLang="en-US" sz="3400" b="1" kern="1200" dirty="0" smtClean="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007367E-8326-48B3-891C-0C9C4918C593}" type="slidenum">
              <a:rPr lang="en-ZA" altLang="en-US" smtClean="0"/>
              <a:pPr/>
              <a:t>1</a:t>
            </a:fld>
            <a:endParaRPr lang="en-ZA" altLang="en-US"/>
          </a:p>
        </p:txBody>
      </p:sp>
      <p:sp>
        <p:nvSpPr>
          <p:cNvPr id="3" name="TextBox 2"/>
          <p:cNvSpPr txBox="1"/>
          <p:nvPr/>
        </p:nvSpPr>
        <p:spPr>
          <a:xfrm>
            <a:off x="28490" y="1988840"/>
            <a:ext cx="8940268" cy="1569660"/>
          </a:xfrm>
          <a:prstGeom prst="rect">
            <a:avLst/>
          </a:prstGeom>
          <a:noFill/>
        </p:spPr>
        <p:txBody>
          <a:bodyPr wrap="none" rtlCol="0">
            <a:spAutoFit/>
          </a:bodyPr>
          <a:lstStyle/>
          <a:p>
            <a:r>
              <a:rPr lang="en-GB" sz="9600" b="1" i="1" dirty="0">
                <a:effectLst>
                  <a:outerShdw blurRad="38100" dist="38100" dir="2700000" algn="tl">
                    <a:srgbClr val="000000">
                      <a:alpha val="43137"/>
                    </a:srgbClr>
                  </a:outerShdw>
                </a:effectLst>
                <a:latin typeface="Arial" panose="020B0604020202020204" pitchFamily="34" charset="0"/>
              </a:rPr>
              <a:t>Safety Moment</a:t>
            </a:r>
          </a:p>
        </p:txBody>
      </p:sp>
    </p:spTree>
    <p:extLst>
      <p:ext uri="{BB962C8B-B14F-4D97-AF65-F5344CB8AC3E}">
        <p14:creationId xmlns:p14="http://schemas.microsoft.com/office/powerpoint/2010/main" val="4168908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4638"/>
            <a:ext cx="8147248" cy="1143000"/>
          </a:xfrm>
        </p:spPr>
        <p:txBody>
          <a:bodyPr>
            <a:normAutofit/>
          </a:bodyPr>
          <a:lstStyle/>
          <a:p>
            <a:pPr lvl="1" algn="l"/>
            <a:r>
              <a:rPr lang="en-ZA" sz="3200" dirty="0">
                <a:latin typeface="Arial" panose="020B0604020202020204" pitchFamily="34" charset="0"/>
                <a:cs typeface="Arial" panose="020B0604020202020204" pitchFamily="34" charset="0"/>
              </a:rPr>
              <a:t>Causation or consequence?</a:t>
            </a:r>
            <a:endParaRPr lang="en-US"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51520" y="1417638"/>
            <a:ext cx="8568952" cy="4737125"/>
          </a:xfrm>
        </p:spPr>
        <p:txBody>
          <a:bodyPr>
            <a:noAutofit/>
          </a:bodyPr>
          <a:lstStyle/>
          <a:p>
            <a:pPr>
              <a:spcBef>
                <a:spcPts val="0"/>
              </a:spcBef>
              <a:spcAft>
                <a:spcPts val="300"/>
              </a:spcAft>
              <a:buSzPct val="100000"/>
            </a:pPr>
            <a:r>
              <a:rPr lang="en-ZA" sz="1500" dirty="0"/>
              <a:t>Economic times are difficult in nearly every country. Sales and profits are down and many companies are losing money. </a:t>
            </a:r>
          </a:p>
          <a:p>
            <a:pPr>
              <a:spcBef>
                <a:spcPts val="0"/>
              </a:spcBef>
              <a:spcAft>
                <a:spcPts val="300"/>
              </a:spcAft>
              <a:buSzPct val="100000"/>
            </a:pPr>
            <a:r>
              <a:rPr lang="en-ZA" sz="1500" dirty="0"/>
              <a:t>Correlation does not necessarily mean causation!!</a:t>
            </a:r>
          </a:p>
          <a:p>
            <a:pPr lvl="1">
              <a:spcBef>
                <a:spcPts val="0"/>
              </a:spcBef>
              <a:spcAft>
                <a:spcPts val="300"/>
              </a:spcAft>
              <a:buSzPct val="100000"/>
              <a:buFont typeface="Wingdings" panose="05000000000000000000" pitchFamily="2" charset="2"/>
              <a:buChar char="§"/>
            </a:pPr>
            <a:r>
              <a:rPr lang="en-ZA" sz="1500" i="1" dirty="0"/>
              <a:t>A relationship between lower oil prices and or lean economies and increasing process safety incidents does not necessarily mean these variables are interrelated.</a:t>
            </a:r>
          </a:p>
          <a:p>
            <a:pPr>
              <a:spcBef>
                <a:spcPts val="0"/>
              </a:spcBef>
              <a:spcAft>
                <a:spcPts val="300"/>
              </a:spcAft>
              <a:buSzPct val="100000"/>
            </a:pPr>
            <a:r>
              <a:rPr lang="en-ZA" sz="1500" dirty="0"/>
              <a:t>Causes of process safety incidents are a combination of unique and complex interactions (faults and failures of hardware systems, management systems, human error, and/or emergency procedures).</a:t>
            </a:r>
          </a:p>
          <a:p>
            <a:pPr>
              <a:spcBef>
                <a:spcPts val="0"/>
              </a:spcBef>
              <a:spcAft>
                <a:spcPts val="300"/>
              </a:spcAft>
              <a:buSzPct val="100000"/>
            </a:pPr>
            <a:r>
              <a:rPr lang="en-ZA" sz="1500" dirty="0"/>
              <a:t>Challenges in the economy leading to cost-saving initiatives that could, however, adversely impact or compromise process safety and asset integrity such as:</a:t>
            </a:r>
          </a:p>
          <a:p>
            <a:pPr lvl="1">
              <a:spcBef>
                <a:spcPts val="0"/>
              </a:spcBef>
              <a:spcAft>
                <a:spcPts val="300"/>
              </a:spcAft>
              <a:buSzPct val="100000"/>
              <a:buFont typeface="Wingdings" panose="05000000000000000000" pitchFamily="2" charset="2"/>
              <a:buChar char="§"/>
            </a:pPr>
            <a:r>
              <a:rPr lang="en-ZA" sz="1500" i="1" dirty="0"/>
              <a:t>Reduction in maintenance and inspection of engineered systems.</a:t>
            </a:r>
          </a:p>
          <a:p>
            <a:pPr lvl="1">
              <a:spcBef>
                <a:spcPts val="0"/>
              </a:spcBef>
              <a:spcAft>
                <a:spcPts val="300"/>
              </a:spcAft>
              <a:buSzPct val="100000"/>
              <a:buFont typeface="Wingdings" panose="05000000000000000000" pitchFamily="2" charset="2"/>
              <a:buChar char="§"/>
            </a:pPr>
            <a:r>
              <a:rPr lang="en-ZA" sz="1500" i="1" dirty="0"/>
              <a:t>Reduction in manpower leading to lower morale, fatigue and a tendency to cut corners.</a:t>
            </a:r>
          </a:p>
          <a:p>
            <a:pPr lvl="1">
              <a:spcBef>
                <a:spcPts val="0"/>
              </a:spcBef>
              <a:spcAft>
                <a:spcPts val="300"/>
              </a:spcAft>
              <a:buSzPct val="100000"/>
              <a:buFont typeface="Wingdings" panose="05000000000000000000" pitchFamily="2" charset="2"/>
              <a:buChar char="§"/>
            </a:pPr>
            <a:r>
              <a:rPr lang="en-ZA" sz="1500" i="1" dirty="0"/>
              <a:t>Organisational changes culminating in a loss of expertise and corporate memory (increased chance that less experienced personnel will make a serious mistake).</a:t>
            </a:r>
          </a:p>
          <a:p>
            <a:pPr lvl="1">
              <a:spcBef>
                <a:spcPts val="0"/>
              </a:spcBef>
              <a:spcAft>
                <a:spcPts val="300"/>
              </a:spcAft>
              <a:buSzPct val="100000"/>
              <a:buFont typeface="Wingdings" panose="05000000000000000000" pitchFamily="2" charset="2"/>
              <a:buChar char="§"/>
            </a:pPr>
            <a:r>
              <a:rPr lang="en-ZA" sz="1500" i="1" dirty="0"/>
              <a:t>Reduced training that fails to maintain competencies of workers.</a:t>
            </a:r>
          </a:p>
          <a:p>
            <a:pPr lvl="1">
              <a:spcBef>
                <a:spcPts val="0"/>
              </a:spcBef>
              <a:spcAft>
                <a:spcPts val="300"/>
              </a:spcAft>
              <a:buSzPct val="100000"/>
              <a:buFont typeface="Wingdings" panose="05000000000000000000" pitchFamily="2" charset="2"/>
              <a:buChar char="§"/>
            </a:pPr>
            <a:r>
              <a:rPr lang="en-ZA" sz="1500" i="1" dirty="0"/>
              <a:t>Decline in investment in new equipment, placing a greater reliance on existing and possibly antiquated systems.</a:t>
            </a:r>
          </a:p>
          <a:p>
            <a:pPr lvl="1">
              <a:spcBef>
                <a:spcPts val="0"/>
              </a:spcBef>
              <a:spcAft>
                <a:spcPts val="300"/>
              </a:spcAft>
              <a:buSzPct val="100000"/>
              <a:buFont typeface="Wingdings" panose="05000000000000000000" pitchFamily="2" charset="2"/>
              <a:buChar char="§"/>
            </a:pPr>
            <a:r>
              <a:rPr lang="en-ZA" sz="1500" i="1" dirty="0"/>
              <a:t>Hasty decision making to improve efficiency, maintain production and reduce unplanned downtime, without considering all the process safety implications.</a:t>
            </a:r>
          </a:p>
        </p:txBody>
      </p:sp>
    </p:spTree>
    <p:extLst>
      <p:ext uri="{BB962C8B-B14F-4D97-AF65-F5344CB8AC3E}">
        <p14:creationId xmlns:p14="http://schemas.microsoft.com/office/powerpoint/2010/main" val="1953463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37" y="260648"/>
            <a:ext cx="8229600" cy="921600"/>
          </a:xfrm>
        </p:spPr>
        <p:txBody>
          <a:bodyPr>
            <a:normAutofit/>
          </a:bodyPr>
          <a:lstStyle/>
          <a:p>
            <a:r>
              <a:rPr lang="en-ZA" sz="3200" dirty="0"/>
              <a:t>What can you do?</a:t>
            </a:r>
            <a:endParaRPr lang="en-US" sz="3200" b="1" dirty="0">
              <a:latin typeface="+mn-lt"/>
            </a:endParaRPr>
          </a:p>
        </p:txBody>
      </p:sp>
      <p:sp>
        <p:nvSpPr>
          <p:cNvPr id="3" name="Content Placeholder 2"/>
          <p:cNvSpPr>
            <a:spLocks noGrp="1"/>
          </p:cNvSpPr>
          <p:nvPr>
            <p:ph idx="1"/>
          </p:nvPr>
        </p:nvSpPr>
        <p:spPr>
          <a:xfrm>
            <a:off x="287524" y="1556792"/>
            <a:ext cx="8568952" cy="4608512"/>
          </a:xfrm>
        </p:spPr>
        <p:txBody>
          <a:bodyPr>
            <a:noAutofit/>
          </a:bodyPr>
          <a:lstStyle/>
          <a:p>
            <a:pPr>
              <a:spcBef>
                <a:spcPts val="0"/>
              </a:spcBef>
              <a:spcAft>
                <a:spcPts val="0"/>
              </a:spcAft>
            </a:pPr>
            <a:r>
              <a:rPr lang="en-ZA" sz="1800" b="1" dirty="0"/>
              <a:t>Mindful Process Safety Leadership</a:t>
            </a:r>
          </a:p>
          <a:p>
            <a:pPr>
              <a:spcBef>
                <a:spcPts val="0"/>
              </a:spcBef>
              <a:spcAft>
                <a:spcPts val="0"/>
              </a:spcAft>
            </a:pPr>
            <a:endParaRPr lang="en-ZA" sz="1400" dirty="0"/>
          </a:p>
          <a:p>
            <a:pPr>
              <a:spcBef>
                <a:spcPts val="0"/>
              </a:spcBef>
              <a:spcAft>
                <a:spcPts val="0"/>
              </a:spcAft>
            </a:pPr>
            <a:r>
              <a:rPr lang="en-ZA" sz="1400" dirty="0"/>
              <a:t>The bottom line is that leaders need to step up to ensure that the right decisions are made so that asset integrity does not suffer. </a:t>
            </a:r>
          </a:p>
          <a:p>
            <a:pPr>
              <a:spcBef>
                <a:spcPts val="0"/>
              </a:spcBef>
              <a:spcAft>
                <a:spcPts val="0"/>
              </a:spcAft>
            </a:pPr>
            <a:endParaRPr lang="en-ZA" sz="1400" dirty="0"/>
          </a:p>
          <a:p>
            <a:pPr>
              <a:spcBef>
                <a:spcPts val="0"/>
              </a:spcBef>
              <a:spcAft>
                <a:spcPts val="0"/>
              </a:spcAft>
            </a:pPr>
            <a:r>
              <a:rPr lang="en-ZA" sz="1400" dirty="0"/>
              <a:t>Maintain a chronic sense of unease:</a:t>
            </a:r>
          </a:p>
          <a:p>
            <a:pPr lvl="1">
              <a:spcBef>
                <a:spcPts val="0"/>
              </a:spcBef>
              <a:spcAft>
                <a:spcPts val="300"/>
              </a:spcAft>
              <a:buSzPct val="100000"/>
              <a:buFont typeface="Wingdings" panose="05000000000000000000" pitchFamily="2" charset="2"/>
              <a:buChar char="§"/>
            </a:pPr>
            <a:r>
              <a:rPr lang="en-ZA" sz="1400" i="1" dirty="0"/>
              <a:t>Ensure a heightened sense of vulnerability amongst all leaders – from supervisors to senior management. Everything cannot be assumed to be well and decisions should not be assumed to address process safety.</a:t>
            </a:r>
          </a:p>
          <a:p>
            <a:pPr>
              <a:spcBef>
                <a:spcPts val="0"/>
              </a:spcBef>
              <a:spcAft>
                <a:spcPts val="0"/>
              </a:spcAft>
            </a:pPr>
            <a:endParaRPr lang="en-ZA" sz="1400" dirty="0"/>
          </a:p>
          <a:p>
            <a:pPr>
              <a:spcBef>
                <a:spcPts val="0"/>
              </a:spcBef>
              <a:spcAft>
                <a:spcPts val="0"/>
              </a:spcAft>
            </a:pPr>
            <a:r>
              <a:rPr lang="en-ZA" sz="1400" dirty="0"/>
              <a:t>Always conduct the necessary operational risk assessments:</a:t>
            </a:r>
          </a:p>
          <a:p>
            <a:pPr lvl="1">
              <a:spcBef>
                <a:spcPts val="0"/>
              </a:spcBef>
              <a:spcAft>
                <a:spcPts val="300"/>
              </a:spcAft>
              <a:buSzPct val="100000"/>
              <a:buFont typeface="Wingdings" panose="05000000000000000000" pitchFamily="2" charset="2"/>
              <a:buChar char="§"/>
            </a:pPr>
            <a:r>
              <a:rPr lang="en-ZA" sz="1400" i="1" dirty="0"/>
              <a:t>All decisions impacting asset integrity should be thoroughly risk assessed by competent people, whether organisational, engineering or procedural changes.</a:t>
            </a:r>
          </a:p>
          <a:p>
            <a:pPr lvl="1">
              <a:spcBef>
                <a:spcPts val="0"/>
              </a:spcBef>
              <a:spcAft>
                <a:spcPts val="300"/>
              </a:spcAft>
              <a:buSzPct val="100000"/>
              <a:buFont typeface="Wingdings" panose="05000000000000000000" pitchFamily="2" charset="2"/>
              <a:buChar char="§"/>
            </a:pPr>
            <a:r>
              <a:rPr lang="en-ZA" sz="1400" i="1" dirty="0"/>
              <a:t>Focus on process safety during plant and control room walkabouts (PSM fundamentals and Z-fold toolkit are good aids to use as guidance).</a:t>
            </a:r>
          </a:p>
          <a:p>
            <a:pPr>
              <a:spcBef>
                <a:spcPts val="0"/>
              </a:spcBef>
              <a:spcAft>
                <a:spcPts val="0"/>
              </a:spcAft>
            </a:pPr>
            <a:endParaRPr lang="en-ZA" sz="1400" dirty="0"/>
          </a:p>
          <a:p>
            <a:pPr>
              <a:spcBef>
                <a:spcPts val="0"/>
              </a:spcBef>
              <a:spcAft>
                <a:spcPts val="0"/>
              </a:spcAft>
            </a:pPr>
            <a:r>
              <a:rPr lang="en-ZA" sz="1400" dirty="0"/>
              <a:t>Ensure diligent monitoring of process safety performance: </a:t>
            </a:r>
          </a:p>
          <a:p>
            <a:pPr lvl="1">
              <a:spcBef>
                <a:spcPts val="0"/>
              </a:spcBef>
              <a:spcAft>
                <a:spcPts val="300"/>
              </a:spcAft>
              <a:buSzPct val="100000"/>
              <a:buFont typeface="Wingdings" panose="05000000000000000000" pitchFamily="2" charset="2"/>
              <a:buChar char="§"/>
            </a:pPr>
            <a:r>
              <a:rPr lang="en-ZA" sz="1400" i="1" dirty="0"/>
              <a:t>Monitor, review and scrutinised process safety performance indicators diligently, especially those leading indicators which act as precursors of loss events, to detect any signs of adverse trends, e.g. near misses, leaks, maintenance backlog.</a:t>
            </a:r>
          </a:p>
          <a:p>
            <a:pPr marL="0" lvl="0" indent="0">
              <a:buNone/>
            </a:pPr>
            <a:endParaRPr lang="en-US" sz="1600" dirty="0"/>
          </a:p>
        </p:txBody>
      </p:sp>
    </p:spTree>
    <p:extLst>
      <p:ext uri="{BB962C8B-B14F-4D97-AF65-F5344CB8AC3E}">
        <p14:creationId xmlns:p14="http://schemas.microsoft.com/office/powerpoint/2010/main" val="2497895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007367E-8326-48B3-891C-0C9C4918C593}" type="slidenum">
              <a:rPr lang="en-ZA" altLang="en-US" smtClean="0"/>
              <a:pPr/>
              <a:t>4</a:t>
            </a:fld>
            <a:endParaRPr lang="en-ZA" altLang="en-US"/>
          </a:p>
        </p:txBody>
      </p:sp>
      <p:sp>
        <p:nvSpPr>
          <p:cNvPr id="3" name="TextBox 2"/>
          <p:cNvSpPr txBox="1"/>
          <p:nvPr/>
        </p:nvSpPr>
        <p:spPr>
          <a:xfrm>
            <a:off x="1475656" y="2636912"/>
            <a:ext cx="6202339" cy="1569660"/>
          </a:xfrm>
          <a:prstGeom prst="rect">
            <a:avLst/>
          </a:prstGeom>
          <a:noFill/>
        </p:spPr>
        <p:txBody>
          <a:bodyPr wrap="none" rtlCol="0">
            <a:spAutoFit/>
          </a:bodyPr>
          <a:lstStyle/>
          <a:p>
            <a:r>
              <a:rPr lang="en-GB" sz="9600" b="1" i="1" dirty="0">
                <a:effectLst>
                  <a:outerShdw blurRad="38100" dist="38100" dir="2700000" algn="tl">
                    <a:srgbClr val="000000">
                      <a:alpha val="43137"/>
                    </a:srgbClr>
                  </a:outerShdw>
                </a:effectLst>
                <a:latin typeface="Arial" panose="020B0604020202020204" pitchFamily="34" charset="0"/>
              </a:rPr>
              <a:t>Questions</a:t>
            </a:r>
          </a:p>
        </p:txBody>
      </p:sp>
    </p:spTree>
    <p:extLst>
      <p:ext uri="{BB962C8B-B14F-4D97-AF65-F5344CB8AC3E}">
        <p14:creationId xmlns:p14="http://schemas.microsoft.com/office/powerpoint/2010/main" val="21727105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21047&quot;&gt;&lt;version val=&quot;23248&quot;/&gt;&lt;CPresentation id=&quot;1&quot;&gt;&lt;m_precDefaultNumber&gt;&lt;m_bNumberIsYear val=&quot;1&quot;/&gt;&lt;m_chMinusSymbol&gt;-&lt;/m_chMinusSymbol&gt;&lt;m_chDecimalSymbol17909&gt;.&lt;/m_chDecimalSymbol17909&gt;&lt;m_nGroupingDigits17909 val=&quot;3&quot;/&gt;&lt;m_chGroupingSymbol17909&gt; &lt;/m_chGroupingSymbol17909&gt;&lt;/m_precDefaultNumber&gt;&lt;m_precDefaultPercent&gt;&lt;m_bNumberIsYear val=&quot;1&quot;/&gt;&lt;m_chMinusSymbol&gt;-&lt;/m_chMinusSymbol&gt;&lt;m_nDecimalDigits17909 val=&quot;0&quot;/&gt;&lt;m_chDecimalSymbol17909&gt;.&lt;/m_chDecimalSymbol17909&gt;&lt;m_nGroupingDigits17909 val=&quot;3&quot;/&gt;&lt;m_chGroupingSymbol17909&gt; &lt;/m_chGroupingSymbol17909&gt;&lt;m_strSuffix17909&gt;%&lt;/m_strSuffix17909&gt;&lt;/m_precDefaultPercent&gt;&lt;m_precDefaultDate&gt;&lt;m_bNumberIsYear val=&quot;0&quot;/&gt;&lt;m_strFormatTime&gt;%Y-%m-%d&lt;/m_strFormatTime&gt;&lt;/m_precDefaultDate&gt;&lt;m_precDefaultYear/&gt;&lt;m_precDefaultQuarter/&gt;&lt;m_precDefaultMonth/&gt;&lt;m_precDefaultWeek/&gt;&lt;m_precDefaultDay/&gt;&lt;m_mruColor&gt;&lt;m_vecMRU length=&quot;0&quot;/&gt;&lt;/m_mruColor&gt;&lt;m_eweekdayFirstOfWeek val=&quot;2&quot;/&gt;&lt;m_eweekdayFirstOfWorkweek val=&quot;2&quot;/&gt;&lt;m_eweekdayFirstOfWeekend val=&quot;7&quot;/&gt;&lt;/CPresentation&gt;&lt;/root&g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SAPIA colours">
      <a:dk1>
        <a:sysClr val="windowText" lastClr="000000"/>
      </a:dk1>
      <a:lt1>
        <a:sysClr val="window" lastClr="FFFFFF"/>
      </a:lt1>
      <a:dk2>
        <a:srgbClr val="1F497D"/>
      </a:dk2>
      <a:lt2>
        <a:srgbClr val="EEECE1"/>
      </a:lt2>
      <a:accent1>
        <a:srgbClr val="243A76"/>
      </a:accent1>
      <a:accent2>
        <a:srgbClr val="F58220"/>
      </a:accent2>
      <a:accent3>
        <a:srgbClr val="BCD85F"/>
      </a:accent3>
      <a:accent4>
        <a:srgbClr val="8AAAD9"/>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356</Words>
  <Application>Microsoft Office PowerPoint</Application>
  <PresentationFormat>On-screen Show (4:3)</PresentationFormat>
  <Paragraphs>30</Paragraphs>
  <Slides>4</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4</vt:i4>
      </vt:variant>
    </vt:vector>
  </HeadingPairs>
  <TitlesOfParts>
    <vt:vector size="9" baseType="lpstr">
      <vt:lpstr>Arial</vt:lpstr>
      <vt:lpstr>Calibri</vt:lpstr>
      <vt:lpstr>Wingdings</vt:lpstr>
      <vt:lpstr>Office Theme</vt:lpstr>
      <vt:lpstr>think-cell Slide</vt:lpstr>
      <vt:lpstr>PowerPoint Presentation</vt:lpstr>
      <vt:lpstr>Causation or consequence?</vt:lpstr>
      <vt:lpstr>What can you do?</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SAPIA  2012  Annual Report</dc:title>
  <dc:creator>Faye</dc:creator>
  <cp:lastModifiedBy>Botha, Achim (JP)</cp:lastModifiedBy>
  <cp:revision>1313</cp:revision>
  <cp:lastPrinted>2015-09-14T10:32:10Z</cp:lastPrinted>
  <dcterms:created xsi:type="dcterms:W3CDTF">2009-09-23T13:08:43Z</dcterms:created>
  <dcterms:modified xsi:type="dcterms:W3CDTF">2020-05-13T06:37:21Z</dcterms:modified>
</cp:coreProperties>
</file>