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71" r:id="rId6"/>
    <p:sldId id="272" r:id="rId7"/>
    <p:sldId id="273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8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5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5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D89D72-C89F-5C47-827E-BE793CDC0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0"/>
          </a:blip>
          <a:srcRect l="25404" b="33683"/>
          <a:stretch/>
        </p:blipFill>
        <p:spPr>
          <a:xfrm>
            <a:off x="0" y="4001294"/>
            <a:ext cx="3318393" cy="2885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C66C-164C-1445-BD40-6DD759B6AB7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2A32-53A3-DA4C-A088-B1B64C74777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5FB187-76EB-BE49-8E19-D7F71E62AF77}"/>
              </a:ext>
            </a:extLst>
          </p:cNvPr>
          <p:cNvGrpSpPr/>
          <p:nvPr userDrawn="1"/>
        </p:nvGrpSpPr>
        <p:grpSpPr>
          <a:xfrm>
            <a:off x="-13447" y="136524"/>
            <a:ext cx="9157447" cy="6750422"/>
            <a:chOff x="-174812" y="121024"/>
            <a:chExt cx="9157447" cy="67504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240036-C539-9A4C-95D9-5B871CF36FF0}"/>
                </a:ext>
              </a:extLst>
            </p:cNvPr>
            <p:cNvSpPr/>
            <p:nvPr/>
          </p:nvSpPr>
          <p:spPr>
            <a:xfrm>
              <a:off x="-174812" y="121024"/>
              <a:ext cx="9157447" cy="69924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ECBBDC-7255-5E46-96BD-B2715423B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r="42750" b="8383"/>
            <a:stretch/>
          </p:blipFill>
          <p:spPr>
            <a:xfrm>
              <a:off x="94130" y="5368779"/>
              <a:ext cx="1237130" cy="1502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71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1244DE-505A-E745-8F15-5FBDF0CE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53" y="-121024"/>
            <a:ext cx="9212604" cy="69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3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A326CF4C-0C43-DC48-B20B-D9FD4888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81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HEAD IN THE GAME - </a:t>
            </a:r>
            <a:r>
              <a:rPr lang="en-ZA" altLang="en-US" sz="3200" b="1" dirty="0">
                <a:solidFill>
                  <a:schemeClr val="bg1"/>
                </a:solidFill>
              </a:rPr>
              <a:t>CHECK-IN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0E0037-3536-F947-A191-30B9FA9DABBD}"/>
              </a:ext>
            </a:extLst>
          </p:cNvPr>
          <p:cNvSpPr txBox="1">
            <a:spLocks/>
          </p:cNvSpPr>
          <p:nvPr/>
        </p:nvSpPr>
        <p:spPr>
          <a:xfrm>
            <a:off x="712695" y="986413"/>
            <a:ext cx="8130804" cy="47554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Welcome to our colleagues returning from your holiday break.  We are happy to see you refreshed and energised for this new year.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Team Leaders/ Supervisors: Carry out check-in with all team members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Checklist Guidelines: </a:t>
            </a:r>
          </a:p>
          <a:p>
            <a:pPr marL="342900" lvl="1" indent="-342900" eaLnBrk="0" hangingPunct="0">
              <a:spcBef>
                <a:spcPct val="20000"/>
              </a:spcBef>
              <a:defRPr/>
            </a:pPr>
            <a:r>
              <a:rPr lang="en-ZA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Everyone in good health?</a:t>
            </a:r>
          </a:p>
          <a:p>
            <a:pPr marL="342900" lvl="1" indent="-342900" eaLnBrk="0" hangingPunct="0">
              <a:spcBef>
                <a:spcPct val="20000"/>
              </a:spcBef>
              <a:defRPr/>
            </a:pPr>
            <a:r>
              <a:rPr lang="en-ZA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Anyone injured or fell ill during the break?</a:t>
            </a:r>
          </a:p>
          <a:p>
            <a:pPr marL="342900" lvl="1" indent="-342900" eaLnBrk="0" hangingPunct="0">
              <a:spcBef>
                <a:spcPct val="20000"/>
              </a:spcBef>
              <a:defRPr/>
            </a:pPr>
            <a:r>
              <a:rPr lang="en-ZA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Anyone suffered trauma (e.g.  Personal loss/death, victim of crime, etc..?)</a:t>
            </a:r>
          </a:p>
          <a:p>
            <a:pPr marL="342900" lvl="1" indent="-342900" eaLnBrk="0" hangingPunct="0">
              <a:spcBef>
                <a:spcPct val="20000"/>
              </a:spcBef>
              <a:defRPr/>
            </a:pPr>
            <a:r>
              <a:rPr lang="en-ZA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Stress – e.g</a:t>
            </a: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ZA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family issues, children ok?</a:t>
            </a:r>
          </a:p>
          <a:p>
            <a:pPr marL="342900" lvl="1" indent="-342900" eaLnBrk="0" hangingPunct="0">
              <a:spcBef>
                <a:spcPct val="20000"/>
              </a:spcBef>
              <a:defRPr/>
            </a:pPr>
            <a:r>
              <a:rPr lang="en-ZA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 rested – e.g. Was anyone driving through the night and will not be alert for the full work day?</a:t>
            </a:r>
          </a:p>
          <a:p>
            <a:pPr marL="342900" lvl="1" indent="-342900" eaLnBrk="0" hangingPunct="0">
              <a:spcBef>
                <a:spcPct val="20000"/>
              </a:spcBef>
              <a:defRPr/>
            </a:pPr>
            <a:r>
              <a:rPr lang="en-ZA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other concerns........?</a:t>
            </a:r>
          </a:p>
        </p:txBody>
      </p:sp>
    </p:spTree>
    <p:extLst>
      <p:ext uri="{BB962C8B-B14F-4D97-AF65-F5344CB8AC3E}">
        <p14:creationId xmlns:p14="http://schemas.microsoft.com/office/powerpoint/2010/main" val="307993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A326CF4C-0C43-DC48-B20B-D9FD4888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8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MD’S WELCOME MESSAGE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7440" y="2643448"/>
            <a:ext cx="404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Video link will be sent on 10 Jan 2020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24349" y="99574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A326CF4C-0C43-DC48-B20B-D9FD4888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8" y="185817"/>
            <a:ext cx="90026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HEAD IN THE GAME – </a:t>
            </a:r>
            <a:r>
              <a:rPr lang="en-ZA" altLang="en-US" b="1" dirty="0">
                <a:solidFill>
                  <a:schemeClr val="bg1"/>
                </a:solidFill>
              </a:rPr>
              <a:t>2019 Safety Review</a:t>
            </a:r>
            <a:endParaRPr lang="en-GB" altLang="en-US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326E50-F10A-214A-BE28-AD103238C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31954"/>
              </p:ext>
            </p:extLst>
          </p:nvPr>
        </p:nvGraphicFramePr>
        <p:xfrm>
          <a:off x="58189" y="918863"/>
          <a:ext cx="8753302" cy="42433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107">
                  <a:extLst>
                    <a:ext uri="{9D8B030D-6E8A-4147-A177-3AD203B41FA5}">
                      <a16:colId xmlns:a16="http://schemas.microsoft.com/office/drawing/2014/main" val="1410171133"/>
                    </a:ext>
                  </a:extLst>
                </a:gridCol>
                <a:gridCol w="4227039">
                  <a:extLst>
                    <a:ext uri="{9D8B030D-6E8A-4147-A177-3AD203B41FA5}">
                      <a16:colId xmlns:a16="http://schemas.microsoft.com/office/drawing/2014/main" val="2175446930"/>
                    </a:ext>
                  </a:extLst>
                </a:gridCol>
                <a:gridCol w="738987">
                  <a:extLst>
                    <a:ext uri="{9D8B030D-6E8A-4147-A177-3AD203B41FA5}">
                      <a16:colId xmlns:a16="http://schemas.microsoft.com/office/drawing/2014/main" val="389139043"/>
                    </a:ext>
                  </a:extLst>
                </a:gridCol>
                <a:gridCol w="738987">
                  <a:extLst>
                    <a:ext uri="{9D8B030D-6E8A-4147-A177-3AD203B41FA5}">
                      <a16:colId xmlns:a16="http://schemas.microsoft.com/office/drawing/2014/main" val="1203592754"/>
                    </a:ext>
                  </a:extLst>
                </a:gridCol>
                <a:gridCol w="738987">
                  <a:extLst>
                    <a:ext uri="{9D8B030D-6E8A-4147-A177-3AD203B41FA5}">
                      <a16:colId xmlns:a16="http://schemas.microsoft.com/office/drawing/2014/main" val="1029213437"/>
                    </a:ext>
                  </a:extLst>
                </a:gridCol>
                <a:gridCol w="886097">
                  <a:extLst>
                    <a:ext uri="{9D8B030D-6E8A-4147-A177-3AD203B41FA5}">
                      <a16:colId xmlns:a16="http://schemas.microsoft.com/office/drawing/2014/main" val="3696781680"/>
                    </a:ext>
                  </a:extLst>
                </a:gridCol>
                <a:gridCol w="1305098">
                  <a:extLst>
                    <a:ext uri="{9D8B030D-6E8A-4147-A177-3AD203B41FA5}">
                      <a16:colId xmlns:a16="http://schemas.microsoft.com/office/drawing/2014/main" val="111473573"/>
                    </a:ext>
                  </a:extLst>
                </a:gridCol>
              </a:tblGrid>
              <a:tr h="9635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Leading/Lagging Indicators                          </a:t>
                      </a: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 Target</a:t>
                      </a: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 FY</a:t>
                      </a: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25165"/>
                  </a:ext>
                </a:extLst>
              </a:tr>
              <a:tr h="46854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TRC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30573"/>
                  </a:ext>
                </a:extLst>
              </a:tr>
              <a:tr h="4685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TRCF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48943"/>
                  </a:ext>
                </a:extLst>
              </a:tr>
              <a:tr h="4685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HIPO Incidents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13777"/>
                  </a:ext>
                </a:extLst>
              </a:tr>
              <a:tr h="4685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29407"/>
                  </a:ext>
                </a:extLst>
              </a:tr>
              <a:tr h="4685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LSR Violations internal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94120"/>
                  </a:ext>
                </a:extLst>
              </a:tr>
              <a:tr h="468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Fires</a:t>
                      </a: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1067"/>
                  </a:ext>
                </a:extLst>
              </a:tr>
              <a:tr h="468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LOPCs (&gt;100kg) </a:t>
                      </a: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64" marR="4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03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A326CF4C-0C43-DC48-B20B-D9FD4888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8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HEAD IN THE GAME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46FF3-5492-9B43-B731-4AD66BCDAFAA}"/>
              </a:ext>
            </a:extLst>
          </p:cNvPr>
          <p:cNvSpPr/>
          <p:nvPr/>
        </p:nvSpPr>
        <p:spPr>
          <a:xfrm>
            <a:off x="421260" y="1001285"/>
            <a:ext cx="8148918" cy="510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ZA" b="1" u="sng" dirty="0">
                <a:latin typeface="Arial" panose="020B0604020202020204" pitchFamily="34" charset="0"/>
                <a:cs typeface="Arial" panose="020B0604020202020204" pitchFamily="34" charset="0"/>
              </a:rPr>
              <a:t>Discussion with team: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Based on the data from the previous slide: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itchFamily="2" charset="2"/>
              <a:buChar char="§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	What behavioural change can I make to prevent serious injuries and incidents?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(Commitment from each employee – Behaviours to stop, start or improve)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itchFamily="2" charset="2"/>
              <a:buChar char="§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	What can we do as a department/section/service provider to achieve “Goal Zero”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( 3 things that the department/section/service provider will do to improve safety in 2020)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Z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itchFamily="2" charset="2"/>
              <a:buChar char="§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	Who is responsible for driving safety &amp; why?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ZA" b="1" dirty="0">
              <a:latin typeface="Arial Hebrew" pitchFamily="2" charset="-79"/>
              <a:cs typeface="Arial Hebrew" pitchFamily="2" charset="-79"/>
            </a:endParaRP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ZA" sz="1600" dirty="0">
                <a:latin typeface="Arial Hebrew" pitchFamily="2" charset="-79"/>
                <a:cs typeface="Arial Hebrew" pitchFamily="2" charset="-79"/>
              </a:rPr>
              <a:t>.</a:t>
            </a:r>
            <a:endParaRPr lang="en-US" sz="1600" dirty="0">
              <a:latin typeface="Arial Hebrew" pitchFamily="2" charset="-79"/>
              <a:cs typeface="Arial Hebrew" pitchFamily="2" charset="-79"/>
            </a:endParaRPr>
          </a:p>
          <a:p>
            <a:endParaRPr lang="en-US" sz="1400" dirty="0">
              <a:latin typeface="Arial Hebrew" pitchFamily="2" charset="-79"/>
              <a:cs typeface="Arial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841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A326CF4C-0C43-DC48-B20B-D9FD4888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8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HEAD IN THE GAME- SAFETY VISION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13C60-3832-A847-90BE-737945E3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976" y="908050"/>
            <a:ext cx="7834687" cy="562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ZA" altLang="en-US" sz="2000" b="1" u="sng" dirty="0"/>
              <a:t>What is SAPREF’s Safety Vision during 2020?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At SAPREF, Safety is the way we  choose to do our work, whilst being positive and willing to do the right things.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Each of us working together towards  GOAL ZERO – we learn from incidents, we conduct BBS observations, we report all near misses.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We intervene respectfully,  because we care – “Be your brother’s keeper”.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We comply with rules and procedures</a:t>
            </a:r>
          </a:p>
          <a:p>
            <a:pPr>
              <a:defRPr/>
            </a:pPr>
            <a:endParaRPr lang="en-ZA" altLang="en-US" sz="1600" b="1" dirty="0"/>
          </a:p>
          <a:p>
            <a:pPr>
              <a:defRPr/>
            </a:pPr>
            <a:r>
              <a:rPr lang="en-ZA" altLang="en-US" sz="2000" b="1" u="sng" dirty="0"/>
              <a:t>How do we achieve this Vision at SAPREF?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Encourage visible leadership in the field.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Know how work is done in the field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Have a clear sight on all high risk activities &amp; ensure all barriers are in place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Have those difficult conversations between yourselves, it grows us as a Team.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Create and be a part of that positive environment where we build trust and feedback is given and received openly.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Embrace SAPREF values: Respect, Safety, Team Work, Honesty &amp; Integrity, Responsibility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Ensure we conduct BBS Observations, Peer to peer &amp; EYETHU interventions, etc.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altLang="en-US" sz="1400" b="1" dirty="0"/>
              <a:t>We report all Incidents and Near Misses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ZA" altLang="en-US" sz="1400" b="1" dirty="0"/>
          </a:p>
          <a:p>
            <a:pPr>
              <a:defRPr/>
            </a:pPr>
            <a:endParaRPr lang="en-ZA" altLang="en-US" sz="1600" b="1" dirty="0"/>
          </a:p>
          <a:p>
            <a:pPr>
              <a:defRPr/>
            </a:pP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7618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A326CF4C-0C43-DC48-B20B-D9FD4888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81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ZA" sz="2400" b="1" dirty="0">
                <a:solidFill>
                  <a:schemeClr val="bg1"/>
                </a:solidFill>
              </a:rPr>
              <a:t>KEEP YOUR HEAD IN THE GAME  - LET’S DISCUSS HOW !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13C60-3832-A847-90BE-737945E3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448" y="1755215"/>
            <a:ext cx="77186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 sz="2000" b="1" dirty="0"/>
          </a:p>
          <a:p>
            <a:pPr marL="342900" indent="-342900">
              <a:buAutoNum type="arabicPeriod"/>
            </a:pPr>
            <a:r>
              <a:rPr lang="en-ZA" sz="2000" b="1" dirty="0"/>
              <a:t>Do I know the rules (LSR, HSSE Specifications, PTW, CSE , Work Hazard Categories (HSSE.SF.0212)?</a:t>
            </a:r>
          </a:p>
          <a:p>
            <a:pPr marL="342900" indent="-342900"/>
            <a:endParaRPr lang="en-ZA" sz="2000" b="1" dirty="0"/>
          </a:p>
          <a:p>
            <a:pPr marL="342900" indent="-342900">
              <a:buAutoNum type="arabicPeriod" startAt="2"/>
            </a:pPr>
            <a:r>
              <a:rPr lang="en-ZA" sz="2000" b="1" dirty="0"/>
              <a:t>Do I have the valid competency requirements (medicals, inductions, clearance receiver, hot-work licence, appointments, Drivers license etc)?</a:t>
            </a:r>
          </a:p>
          <a:p>
            <a:pPr>
              <a:buNone/>
            </a:pPr>
            <a:endParaRPr lang="en-ZA" sz="2000" b="1" dirty="0"/>
          </a:p>
          <a:p>
            <a:pPr marL="342900" indent="-342900">
              <a:buAutoNum type="arabicPeriod" startAt="3"/>
            </a:pPr>
            <a:r>
              <a:rPr lang="en-ZA" sz="2000" b="1" dirty="0"/>
              <a:t>Do I have the correct PPE?</a:t>
            </a:r>
          </a:p>
          <a:p>
            <a:pPr marL="342900" indent="-342900"/>
            <a:endParaRPr lang="en-ZA" sz="2000" b="1" dirty="0"/>
          </a:p>
          <a:p>
            <a:pPr marL="342900" indent="-342900">
              <a:buAutoNum type="arabicPeriod" startAt="4"/>
            </a:pPr>
            <a:r>
              <a:rPr lang="en-ZA" sz="2000" b="1" dirty="0"/>
              <a:t>Do I understand the reporting protocol in case of an incident?</a:t>
            </a:r>
          </a:p>
          <a:p>
            <a:pPr marL="342900" indent="-342900">
              <a:buAutoNum type="arabicPeriod" startAt="4"/>
            </a:pPr>
            <a:endParaRPr lang="en-ZA" sz="2000" b="1" dirty="0"/>
          </a:p>
          <a:p>
            <a:pPr marL="342900" indent="-342900">
              <a:buAutoNum type="arabicPeriod" startAt="4"/>
            </a:pPr>
            <a:r>
              <a:rPr lang="en-ZA" sz="2000" b="1" dirty="0"/>
              <a:t>Is my head in the game and am I ready to work safely?</a:t>
            </a:r>
          </a:p>
          <a:p>
            <a:pPr marL="342900" indent="-342900"/>
            <a:endParaRPr lang="en-ZA" sz="2000" b="1" dirty="0"/>
          </a:p>
          <a:p>
            <a:pPr marL="342900" indent="-342900"/>
            <a:r>
              <a:rPr lang="en-ZA" sz="2000" b="1" dirty="0"/>
              <a:t>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altLang="en-US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EF941-7D75-7C4A-8CAC-C9DCF8D34325}"/>
              </a:ext>
            </a:extLst>
          </p:cNvPr>
          <p:cNvSpPr/>
          <p:nvPr/>
        </p:nvSpPr>
        <p:spPr>
          <a:xfrm>
            <a:off x="94130" y="1047329"/>
            <a:ext cx="878093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If you answer </a:t>
            </a:r>
            <a:r>
              <a:rPr lang="en-Z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to any of the questions below, please discuss what you need to do to change your response to </a:t>
            </a:r>
            <a:r>
              <a:rPr lang="en-ZA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048660"/>
      </p:ext>
    </p:extLst>
  </p:cSld>
  <p:clrMapOvr>
    <a:masterClrMapping/>
  </p:clrMapOvr>
</p:sld>
</file>

<file path=ppt/theme/theme1.xml><?xml version="1.0" encoding="utf-8"?>
<a:theme xmlns:a="http://schemas.openxmlformats.org/drawingml/2006/main" name="HEAD IN THE GA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575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Hebrew</vt:lpstr>
      <vt:lpstr>Calibri</vt:lpstr>
      <vt:lpstr>Wingdings</vt:lpstr>
      <vt:lpstr>HEAD IN THE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Dlamini, Londeka Nompendulo (FTC)</dc:creator>
  <cp:lastModifiedBy>Fatima Shaik</cp:lastModifiedBy>
  <cp:revision>16</cp:revision>
  <dcterms:created xsi:type="dcterms:W3CDTF">2020-01-08T07:37:24Z</dcterms:created>
  <dcterms:modified xsi:type="dcterms:W3CDTF">2020-05-14T11:47:12Z</dcterms:modified>
</cp:coreProperties>
</file>